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7" autoAdjust="0"/>
    <p:restoredTop sz="94660"/>
  </p:normalViewPr>
  <p:slideViewPr>
    <p:cSldViewPr>
      <p:cViewPr varScale="1">
        <p:scale>
          <a:sx n="48" d="100"/>
          <a:sy n="48" d="100"/>
        </p:scale>
        <p:origin x="-19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E2C1E-7CE2-4773-8484-90B9D81C06D7}"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E2C1E-7CE2-4773-8484-90B9D81C06D7}"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E2C1E-7CE2-4773-8484-90B9D81C06D7}"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E2C1E-7CE2-4773-8484-90B9D81C06D7}"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E2C1E-7CE2-4773-8484-90B9D81C06D7}"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E2C1E-7CE2-4773-8484-90B9D81C06D7}" type="datetimeFigureOut">
              <a:rPr lang="en-US" smtClean="0"/>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E2C1E-7CE2-4773-8484-90B9D81C06D7}" type="datetimeFigureOut">
              <a:rPr lang="en-US" smtClean="0"/>
              <a:t>11/6/14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E2C1E-7CE2-4773-8484-90B9D81C06D7}" type="datetimeFigureOut">
              <a:rPr lang="en-US" smtClean="0"/>
              <a:t>11/6/14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E2C1E-7CE2-4773-8484-90B9D81C06D7}" type="datetimeFigureOut">
              <a:rPr lang="en-US" smtClean="0"/>
              <a:t>11/6/14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E2C1E-7CE2-4773-8484-90B9D81C06D7}" type="datetimeFigureOut">
              <a:rPr lang="en-US" smtClean="0"/>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E2C1E-7CE2-4773-8484-90B9D81C06D7}" type="datetimeFigureOut">
              <a:rPr lang="en-US" smtClean="0"/>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E6528-2C5F-4730-BBFD-38779BB0D6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alpha val="6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E2C1E-7CE2-4773-8484-90B9D81C06D7}" type="datetimeFigureOut">
              <a:rPr lang="en-US" smtClean="0"/>
              <a:t>11/6/14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E6528-2C5F-4730-BBFD-38779BB0D6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0"/>
            <a:ext cx="7772400" cy="1470025"/>
          </a:xfrm>
        </p:spPr>
        <p:txBody>
          <a:bodyPr>
            <a:normAutofit/>
          </a:bodyPr>
          <a:lstStyle/>
          <a:p>
            <a:r>
              <a:rPr lang="en-US" dirty="0" smtClean="0"/>
              <a:t>Child Language Acquisition</a:t>
            </a:r>
            <a:endParaRPr lang="en-US" dirty="0"/>
          </a:p>
        </p:txBody>
      </p:sp>
      <p:sp>
        <p:nvSpPr>
          <p:cNvPr id="3" name="Subtitle 2"/>
          <p:cNvSpPr>
            <a:spLocks noGrp="1"/>
          </p:cNvSpPr>
          <p:nvPr>
            <p:ph type="subTitle" idx="1"/>
          </p:nvPr>
        </p:nvSpPr>
        <p:spPr>
          <a:xfrm>
            <a:off x="1371600" y="4495800"/>
            <a:ext cx="6400800" cy="1752600"/>
          </a:xfrm>
        </p:spPr>
        <p:txBody>
          <a:bodyPr/>
          <a:lstStyle/>
          <a:p>
            <a:r>
              <a:rPr lang="en-US" dirty="0" smtClean="0"/>
              <a:t>A parents guide to the </a:t>
            </a:r>
            <a:r>
              <a:rPr lang="en-US" dirty="0"/>
              <a:t>f</a:t>
            </a:r>
            <a:r>
              <a:rPr lang="en-US" dirty="0" smtClean="0"/>
              <a:t>acts</a:t>
            </a:r>
          </a:p>
          <a:p>
            <a:r>
              <a:rPr lang="en-US" dirty="0" smtClean="0"/>
              <a:t>By </a:t>
            </a:r>
            <a:r>
              <a:rPr lang="en-US" dirty="0" smtClean="0"/>
              <a:t>RK</a:t>
            </a:r>
            <a:endParaRPr lang="en-US" dirty="0"/>
          </a:p>
        </p:txBody>
      </p:sp>
      <p:pic>
        <p:nvPicPr>
          <p:cNvPr id="13314" name="Picture 2" descr="http://babynat.co.uk/images/babies.jpg"/>
          <p:cNvPicPr>
            <a:picLocks noChangeAspect="1" noChangeArrowheads="1"/>
          </p:cNvPicPr>
          <p:nvPr/>
        </p:nvPicPr>
        <p:blipFill>
          <a:blip r:embed="rId2"/>
          <a:srcRect/>
          <a:stretch>
            <a:fillRect/>
          </a:stretch>
        </p:blipFill>
        <p:spPr bwMode="auto">
          <a:xfrm>
            <a:off x="2667000" y="838200"/>
            <a:ext cx="3886200" cy="2580437"/>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38250"/>
          </a:xfrm>
        </p:spPr>
        <p:txBody>
          <a:bodyPr/>
          <a:lstStyle/>
          <a:p>
            <a:r>
              <a:rPr lang="en-US" dirty="0" smtClean="0"/>
              <a:t>FAQ regarding CLA</a:t>
            </a:r>
            <a:endParaRPr lang="en-US" dirty="0"/>
          </a:p>
        </p:txBody>
      </p:sp>
      <p:sp>
        <p:nvSpPr>
          <p:cNvPr id="4" name="TextBox 3"/>
          <p:cNvSpPr txBox="1"/>
          <p:nvPr/>
        </p:nvSpPr>
        <p:spPr>
          <a:xfrm>
            <a:off x="1676400" y="948690"/>
            <a:ext cx="6248400" cy="5909310"/>
          </a:xfrm>
          <a:prstGeom prst="rect">
            <a:avLst/>
          </a:prstGeom>
          <a:noFill/>
        </p:spPr>
        <p:txBody>
          <a:bodyPr wrap="square" rtlCol="0">
            <a:spAutoFit/>
          </a:bodyPr>
          <a:lstStyle/>
          <a:p>
            <a:r>
              <a:rPr lang="en-US" dirty="0" smtClean="0"/>
              <a:t>Q</a:t>
            </a:r>
            <a:r>
              <a:rPr lang="en-US" u="sng" dirty="0" smtClean="0"/>
              <a:t>. How can I encourage my Childs language development?</a:t>
            </a:r>
          </a:p>
          <a:p>
            <a:pPr marL="342900" indent="-342900">
              <a:buAutoNum type="alphaUcPeriod"/>
            </a:pPr>
            <a:r>
              <a:rPr lang="en-US" dirty="0" smtClean="0"/>
              <a:t>The best way to encourage a child’s language development is interaction. Communicating with your child, through books and simple questions, is the best way to further their lingual development. Point out objects, and  ask your child to copy. Ask questions, about things they can see, or hear or smell. Sometimes, these kinds of questions will require you to help them with an answer, which furthers the learning process, if not just language, by you answering, and your child mimicking you, and remembering. </a:t>
            </a:r>
          </a:p>
          <a:p>
            <a:pPr marL="342900" indent="-342900">
              <a:buAutoNum type="alphaUcPeriod"/>
            </a:pPr>
            <a:endParaRPr lang="en-US" dirty="0"/>
          </a:p>
          <a:p>
            <a:pPr marL="342900" indent="-342900"/>
            <a:r>
              <a:rPr lang="en-US" dirty="0" smtClean="0"/>
              <a:t>Q. </a:t>
            </a:r>
            <a:r>
              <a:rPr lang="en-US" u="sng" dirty="0" smtClean="0"/>
              <a:t>Is it okay for me to constantly correct my child, when they say something wrong?</a:t>
            </a:r>
          </a:p>
          <a:p>
            <a:pPr marL="342900" indent="-342900"/>
            <a:r>
              <a:rPr lang="en-US" dirty="0" smtClean="0"/>
              <a:t>A. If you are constantly correcting your child, this may affect self esteem and stunt language development. To avoid them feeling discouraged, try not to correct your child on everything they say. Or if they use a word the wrong way, or incorrectly pronounce a word, don’t correct them, but use that word in a sentence yourself, directed at your child. This way, they don’t feel like you are ‘criticizing’  all the time, but they learn their mistakes their own way.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70025"/>
          </a:xfrm>
        </p:spPr>
        <p:txBody>
          <a:bodyPr/>
          <a:lstStyle/>
          <a:p>
            <a:r>
              <a:rPr lang="en-US" dirty="0" smtClean="0"/>
              <a:t>Further Enquiries For Parents</a:t>
            </a:r>
            <a:endParaRPr lang="en-US" dirty="0"/>
          </a:p>
        </p:txBody>
      </p:sp>
      <p:sp>
        <p:nvSpPr>
          <p:cNvPr id="3" name="Subtitle 2"/>
          <p:cNvSpPr>
            <a:spLocks noGrp="1"/>
          </p:cNvSpPr>
          <p:nvPr>
            <p:ph type="subTitle" idx="1"/>
          </p:nvPr>
        </p:nvSpPr>
        <p:spPr>
          <a:xfrm>
            <a:off x="1143000" y="1066800"/>
            <a:ext cx="6934200" cy="5410200"/>
          </a:xfrm>
        </p:spPr>
        <p:txBody>
          <a:bodyPr>
            <a:normAutofit lnSpcReduction="10000"/>
          </a:bodyPr>
          <a:lstStyle/>
          <a:p>
            <a:endParaRPr lang="en-US" sz="2400" u="sng" dirty="0" smtClean="0"/>
          </a:p>
          <a:p>
            <a:r>
              <a:rPr lang="en-US" sz="2400" u="sng" dirty="0" err="1" smtClean="0">
                <a:solidFill>
                  <a:schemeClr val="tx1"/>
                </a:solidFill>
              </a:rPr>
              <a:t>Kidspot</a:t>
            </a:r>
            <a:endParaRPr lang="en-US" sz="2400" u="sng" dirty="0" smtClean="0">
              <a:solidFill>
                <a:schemeClr val="tx1"/>
              </a:solidFill>
            </a:endParaRPr>
          </a:p>
          <a:p>
            <a:r>
              <a:rPr lang="en-US" sz="2400" dirty="0" smtClean="0">
                <a:solidFill>
                  <a:schemeClr val="tx1"/>
                </a:solidFill>
              </a:rPr>
              <a:t>Provides an overview of all stages of development in children from birth. Including </a:t>
            </a:r>
            <a:r>
              <a:rPr lang="en-US" sz="2400" dirty="0" err="1" smtClean="0">
                <a:solidFill>
                  <a:schemeClr val="tx1"/>
                </a:solidFill>
              </a:rPr>
              <a:t>behaviour</a:t>
            </a:r>
            <a:r>
              <a:rPr lang="en-US" sz="2400" dirty="0" smtClean="0">
                <a:solidFill>
                  <a:schemeClr val="tx1"/>
                </a:solidFill>
              </a:rPr>
              <a:t>, eating and sleeping patterns, </a:t>
            </a:r>
            <a:r>
              <a:rPr lang="en-US" sz="2400" dirty="0" err="1" smtClean="0">
                <a:solidFill>
                  <a:schemeClr val="tx1"/>
                </a:solidFill>
              </a:rPr>
              <a:t>aswell</a:t>
            </a:r>
            <a:r>
              <a:rPr lang="en-US" sz="2400" dirty="0" smtClean="0">
                <a:solidFill>
                  <a:schemeClr val="tx1"/>
                </a:solidFill>
              </a:rPr>
              <a:t> as language development.</a:t>
            </a:r>
          </a:p>
          <a:p>
            <a:r>
              <a:rPr lang="en-US" sz="2000" dirty="0" smtClean="0">
                <a:solidFill>
                  <a:srgbClr val="FF0000"/>
                </a:solidFill>
              </a:rPr>
              <a:t>http://www.kidspot.com.au/Development-1---2-years-language-development+78+26+article.htm</a:t>
            </a:r>
          </a:p>
          <a:p>
            <a:endParaRPr lang="en-US" sz="2400" u="sng" dirty="0"/>
          </a:p>
          <a:p>
            <a:r>
              <a:rPr lang="en-US" sz="2400" u="sng" dirty="0" smtClean="0">
                <a:solidFill>
                  <a:schemeClr val="tx1"/>
                </a:solidFill>
              </a:rPr>
              <a:t>University of Michigan website: </a:t>
            </a:r>
          </a:p>
          <a:p>
            <a:r>
              <a:rPr lang="en-US" sz="2400" dirty="0" smtClean="0">
                <a:solidFill>
                  <a:schemeClr val="tx1"/>
                </a:solidFill>
              </a:rPr>
              <a:t>A basic overview of child language acquisition, and its sub stages. Including a detailed description of what to expect in terms of language from your child during each stage.</a:t>
            </a:r>
          </a:p>
          <a:p>
            <a:r>
              <a:rPr lang="en-US" sz="2000" dirty="0" smtClean="0">
                <a:solidFill>
                  <a:srgbClr val="FF0000"/>
                </a:solidFill>
              </a:rPr>
              <a:t>http://sitemaker.umich.edu/nicolesling/home</a:t>
            </a:r>
            <a:endParaRPr lang="en-US" sz="2000" dirty="0">
              <a:solidFill>
                <a:srgbClr val="FF0000"/>
              </a:solidFill>
            </a:endParaRPr>
          </a:p>
        </p:txBody>
      </p:sp>
      <p:sp>
        <p:nvSpPr>
          <p:cNvPr id="4" name="TextBox 3"/>
          <p:cNvSpPr txBox="1"/>
          <p:nvPr/>
        </p:nvSpPr>
        <p:spPr>
          <a:xfrm>
            <a:off x="2590800" y="6324600"/>
            <a:ext cx="6553200" cy="381000"/>
          </a:xfrm>
          <a:prstGeom prst="rect">
            <a:avLst/>
          </a:prstGeom>
          <a:noFill/>
        </p:spPr>
        <p:txBody>
          <a:bodyPr wrap="square" rtlCol="0">
            <a:spAutoFit/>
          </a:bodyPr>
          <a:lstStyle/>
          <a:p>
            <a:r>
              <a:rPr lang="en-US" dirty="0" smtClean="0"/>
              <a:t>Macmillan English Language VCE units 1&amp; 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315200" cy="536575"/>
          </a:xfrm>
        </p:spPr>
        <p:txBody>
          <a:bodyPr>
            <a:normAutofit fontScale="90000"/>
          </a:bodyPr>
          <a:lstStyle/>
          <a:p>
            <a:r>
              <a:rPr lang="en-US" dirty="0" smtClean="0"/>
              <a:t>Definition of Child Language Acquisition </a:t>
            </a:r>
            <a:br>
              <a:rPr lang="en-US" dirty="0" smtClean="0"/>
            </a:br>
            <a:r>
              <a:rPr lang="en-US" dirty="0" smtClean="0"/>
              <a:t>(CLA)</a:t>
            </a:r>
            <a:endParaRPr lang="en-US" dirty="0"/>
          </a:p>
        </p:txBody>
      </p:sp>
      <p:sp>
        <p:nvSpPr>
          <p:cNvPr id="3" name="Subtitle 2"/>
          <p:cNvSpPr>
            <a:spLocks noGrp="1"/>
          </p:cNvSpPr>
          <p:nvPr>
            <p:ph type="subTitle" idx="1"/>
          </p:nvPr>
        </p:nvSpPr>
        <p:spPr>
          <a:xfrm>
            <a:off x="1295400" y="3048000"/>
            <a:ext cx="6400800" cy="2743200"/>
          </a:xfrm>
        </p:spPr>
        <p:txBody>
          <a:bodyPr>
            <a:normAutofit fontScale="92500" lnSpcReduction="20000"/>
          </a:bodyPr>
          <a:lstStyle/>
          <a:p>
            <a:r>
              <a:rPr lang="en-US" dirty="0" smtClean="0"/>
              <a:t>Refers to the processes, both internal and external that a child must move through in order to gain a knowledge for a spoken and written language. Leading to the ability to appropriately and efficiently use language in everyday life.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The Stages of CLA</a:t>
            </a:r>
            <a:endParaRPr lang="en-US" dirty="0"/>
          </a:p>
        </p:txBody>
      </p:sp>
      <p:sp>
        <p:nvSpPr>
          <p:cNvPr id="3" name="Subtitle 2"/>
          <p:cNvSpPr>
            <a:spLocks noGrp="1"/>
          </p:cNvSpPr>
          <p:nvPr>
            <p:ph type="subTitle" idx="1"/>
          </p:nvPr>
        </p:nvSpPr>
        <p:spPr>
          <a:xfrm>
            <a:off x="1371600" y="1828800"/>
            <a:ext cx="6400800" cy="4495800"/>
          </a:xfrm>
        </p:spPr>
        <p:txBody>
          <a:bodyPr>
            <a:normAutofit fontScale="92500" lnSpcReduction="20000"/>
          </a:bodyPr>
          <a:lstStyle/>
          <a:p>
            <a:r>
              <a:rPr lang="en-US" dirty="0" smtClean="0"/>
              <a:t>The acquisition of language is separated into 5 separate stages, grouped according to level of development and ability. </a:t>
            </a:r>
          </a:p>
          <a:p>
            <a:r>
              <a:rPr lang="en-US" dirty="0" smtClean="0"/>
              <a:t>These stages are:-</a:t>
            </a:r>
          </a:p>
          <a:p>
            <a:pPr marL="514350" indent="-514350">
              <a:buAutoNum type="arabicPeriod"/>
            </a:pPr>
            <a:r>
              <a:rPr lang="en-US" dirty="0" smtClean="0"/>
              <a:t>Pre Verbal stage (0-11 months)</a:t>
            </a:r>
          </a:p>
          <a:p>
            <a:pPr marL="514350" indent="-514350">
              <a:buAutoNum type="arabicPeriod"/>
            </a:pPr>
            <a:r>
              <a:rPr lang="en-US" dirty="0" smtClean="0"/>
              <a:t>Babbling stage (7-11 months)</a:t>
            </a:r>
          </a:p>
          <a:p>
            <a:pPr marL="514350" indent="-514350">
              <a:buAutoNum type="arabicPeriod"/>
            </a:pPr>
            <a:r>
              <a:rPr lang="en-US" dirty="0" smtClean="0"/>
              <a:t>Holophrastic stage (11-18 months)</a:t>
            </a:r>
          </a:p>
          <a:p>
            <a:pPr marL="514350" indent="-514350">
              <a:buAutoNum type="arabicPeriod"/>
            </a:pPr>
            <a:r>
              <a:rPr lang="en-US" dirty="0" smtClean="0"/>
              <a:t>Telegraphic stage (1.5-2.5 years)</a:t>
            </a:r>
          </a:p>
          <a:p>
            <a:pPr marL="514350" indent="-514350">
              <a:buAutoNum type="arabicPeriod"/>
            </a:pPr>
            <a:r>
              <a:rPr lang="en-US" dirty="0" smtClean="0"/>
              <a:t>Multi word stage (2.5 years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1470025"/>
          </a:xfrm>
        </p:spPr>
        <p:txBody>
          <a:bodyPr/>
          <a:lstStyle/>
          <a:p>
            <a:r>
              <a:rPr lang="en-US" sz="2800" dirty="0" smtClean="0"/>
              <a:t>Stage 1</a:t>
            </a:r>
            <a:r>
              <a:rPr lang="en-US" dirty="0" smtClean="0"/>
              <a:t/>
            </a:r>
            <a:br>
              <a:rPr lang="en-US" dirty="0" smtClean="0"/>
            </a:br>
            <a:r>
              <a:rPr lang="en-US" dirty="0" smtClean="0"/>
              <a:t>Pre Verbal stage</a:t>
            </a:r>
            <a:endParaRPr lang="en-US" dirty="0"/>
          </a:p>
        </p:txBody>
      </p:sp>
      <p:sp>
        <p:nvSpPr>
          <p:cNvPr id="3" name="Subtitle 2"/>
          <p:cNvSpPr>
            <a:spLocks noGrp="1"/>
          </p:cNvSpPr>
          <p:nvPr>
            <p:ph type="subTitle" idx="1"/>
          </p:nvPr>
        </p:nvSpPr>
        <p:spPr>
          <a:xfrm>
            <a:off x="685800" y="2971800"/>
            <a:ext cx="8001000" cy="3733800"/>
          </a:xfrm>
        </p:spPr>
        <p:txBody>
          <a:bodyPr>
            <a:normAutofit/>
          </a:bodyPr>
          <a:lstStyle/>
          <a:p>
            <a:r>
              <a:rPr lang="en-US" sz="2000" dirty="0" smtClean="0">
                <a:solidFill>
                  <a:schemeClr val="tx1"/>
                </a:solidFill>
              </a:rPr>
              <a:t>The Pre verbal stage, begins at birth and lasts for approximately 11 months. During this stage children begin to communicate soundlessly with actions. It is during this stage that children begin to acquire a knowledge of key aspects of the language they will eventually master.  When children are presented with a particular stimulus,  they may make an attempt at communicating, to display arousal for the stimuli. This could include, sucking on ones ‘dummy’, crying, hand movements etc.</a:t>
            </a:r>
            <a:endParaRPr lang="en-US" sz="2000" dirty="0">
              <a:solidFill>
                <a:schemeClr val="tx1"/>
              </a:solidFill>
            </a:endParaRPr>
          </a:p>
        </p:txBody>
      </p:sp>
      <p:pic>
        <p:nvPicPr>
          <p:cNvPr id="21506" name="Picture 2" descr="http://i.ehow.com/images/GlobalPhoto/Articles/4865997/145828-main_Full.jpg"/>
          <p:cNvPicPr>
            <a:picLocks noChangeAspect="1" noChangeArrowheads="1"/>
          </p:cNvPicPr>
          <p:nvPr/>
        </p:nvPicPr>
        <p:blipFill>
          <a:blip r:embed="rId2"/>
          <a:srcRect/>
          <a:stretch>
            <a:fillRect/>
          </a:stretch>
        </p:blipFill>
        <p:spPr bwMode="auto">
          <a:xfrm>
            <a:off x="3200400" y="1371600"/>
            <a:ext cx="2374900" cy="1585134"/>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sz="2800" dirty="0" smtClean="0"/>
              <a:t>Stage 2</a:t>
            </a:r>
            <a:r>
              <a:rPr lang="en-US" dirty="0" smtClean="0"/>
              <a:t/>
            </a:r>
            <a:br>
              <a:rPr lang="en-US" dirty="0" smtClean="0"/>
            </a:br>
            <a:r>
              <a:rPr lang="en-US" dirty="0" smtClean="0"/>
              <a:t>The Babbling stage</a:t>
            </a:r>
            <a:endParaRPr lang="en-US" dirty="0"/>
          </a:p>
        </p:txBody>
      </p:sp>
      <p:sp>
        <p:nvSpPr>
          <p:cNvPr id="3" name="Subtitle 2"/>
          <p:cNvSpPr>
            <a:spLocks noGrp="1"/>
          </p:cNvSpPr>
          <p:nvPr>
            <p:ph type="subTitle" idx="1"/>
          </p:nvPr>
        </p:nvSpPr>
        <p:spPr>
          <a:xfrm>
            <a:off x="609600" y="3200400"/>
            <a:ext cx="8077200" cy="3352800"/>
          </a:xfrm>
        </p:spPr>
        <p:txBody>
          <a:bodyPr>
            <a:normAutofit fontScale="62500" lnSpcReduction="20000"/>
          </a:bodyPr>
          <a:lstStyle/>
          <a:p>
            <a:r>
              <a:rPr lang="en-US" dirty="0" smtClean="0">
                <a:solidFill>
                  <a:schemeClr val="tx1"/>
                </a:solidFill>
              </a:rPr>
              <a:t>The Babbling stage ranges from 7 to 11 months. During this stage children begin to start using ‘single consonant/vowel syllables repeatedly’ in order to communicate.  Children also learn pitch, and use it accordingly, depending on who the ‘babbling’ is directed to, or the urgency of the situation. For example, a louder higher sound, when in pain, or urgent need of something. An example of  communicative language in the Babbling stage may be ‘dada’ when directed at a male perhaps. During this stage the larynx is developing in order to allow speech. Words are not properly fluent or legible, but the understanding is there, when directed at a particular person or stimulus. During this stage, language(if not fluent) is beginning to be used in order to communicate. Children in this stage are also beginning to further understand their particular language, and can distinguish their own language sounds from a foreign one.</a:t>
            </a:r>
            <a:endParaRPr lang="en-US" dirty="0"/>
          </a:p>
        </p:txBody>
      </p:sp>
      <p:pic>
        <p:nvPicPr>
          <p:cNvPr id="20482" name="Picture 2" descr="http://z.about.com/d/babyparenting/1/0/K/h/jayamabella11months.jpg"/>
          <p:cNvPicPr>
            <a:picLocks noChangeAspect="1" noChangeArrowheads="1"/>
          </p:cNvPicPr>
          <p:nvPr/>
        </p:nvPicPr>
        <p:blipFill>
          <a:blip r:embed="rId2"/>
          <a:srcRect/>
          <a:stretch>
            <a:fillRect/>
          </a:stretch>
        </p:blipFill>
        <p:spPr bwMode="auto">
          <a:xfrm>
            <a:off x="3505200" y="1219200"/>
            <a:ext cx="1981200" cy="194934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sz="2800" dirty="0" smtClean="0"/>
              <a:t>Stage 3</a:t>
            </a:r>
            <a:r>
              <a:rPr lang="en-US" dirty="0" smtClean="0"/>
              <a:t/>
            </a:r>
            <a:br>
              <a:rPr lang="en-US" dirty="0" smtClean="0"/>
            </a:br>
            <a:r>
              <a:rPr lang="en-US" dirty="0" smtClean="0"/>
              <a:t>Holophrastic or One Word stage</a:t>
            </a:r>
            <a:endParaRPr lang="en-US" dirty="0"/>
          </a:p>
        </p:txBody>
      </p:sp>
      <p:sp>
        <p:nvSpPr>
          <p:cNvPr id="3" name="Subtitle 2"/>
          <p:cNvSpPr>
            <a:spLocks noGrp="1"/>
          </p:cNvSpPr>
          <p:nvPr>
            <p:ph type="subTitle" idx="1"/>
          </p:nvPr>
        </p:nvSpPr>
        <p:spPr>
          <a:xfrm>
            <a:off x="457200" y="3276600"/>
            <a:ext cx="8229600" cy="3429000"/>
          </a:xfrm>
        </p:spPr>
        <p:txBody>
          <a:bodyPr>
            <a:normAutofit fontScale="62500" lnSpcReduction="20000"/>
          </a:bodyPr>
          <a:lstStyle/>
          <a:p>
            <a:r>
              <a:rPr lang="en-US" dirty="0" smtClean="0">
                <a:solidFill>
                  <a:schemeClr val="tx1"/>
                </a:solidFill>
              </a:rPr>
              <a:t>The </a:t>
            </a:r>
            <a:r>
              <a:rPr lang="en-US" dirty="0" err="1" smtClean="0">
                <a:solidFill>
                  <a:schemeClr val="tx1"/>
                </a:solidFill>
              </a:rPr>
              <a:t>Holphrastic</a:t>
            </a:r>
            <a:r>
              <a:rPr lang="en-US" dirty="0" smtClean="0">
                <a:solidFill>
                  <a:schemeClr val="tx1"/>
                </a:solidFill>
              </a:rPr>
              <a:t> (or one word) stage spans from 11 to 18 months. </a:t>
            </a:r>
            <a:r>
              <a:rPr lang="en-US" dirty="0">
                <a:solidFill>
                  <a:schemeClr val="tx1"/>
                </a:solidFill>
              </a:rPr>
              <a:t> </a:t>
            </a:r>
            <a:r>
              <a:rPr lang="en-US" dirty="0" smtClean="0">
                <a:solidFill>
                  <a:schemeClr val="tx1"/>
                </a:solidFill>
              </a:rPr>
              <a:t>During this stage, concrete words are developed, as part of the </a:t>
            </a:r>
            <a:r>
              <a:rPr lang="en-US" dirty="0" err="1" smtClean="0">
                <a:solidFill>
                  <a:schemeClr val="tx1"/>
                </a:solidFill>
              </a:rPr>
              <a:t>childs</a:t>
            </a:r>
            <a:r>
              <a:rPr lang="en-US" dirty="0" smtClean="0">
                <a:solidFill>
                  <a:schemeClr val="tx1"/>
                </a:solidFill>
              </a:rPr>
              <a:t> lexicon (or vocabulary). These words are most likely common words, used in everyday life and interaction. The most common of these may be ‘Mummy’, ‘Daddy’ ‘Cookie’ etc. The beginning of the ‘concrete’ remembering and usage of these ‘common words’ starts towards the </a:t>
            </a:r>
            <a:r>
              <a:rPr lang="en-US" dirty="0" err="1" smtClean="0">
                <a:solidFill>
                  <a:schemeClr val="tx1"/>
                </a:solidFill>
              </a:rPr>
              <a:t>childs</a:t>
            </a:r>
            <a:r>
              <a:rPr lang="en-US" dirty="0" smtClean="0">
                <a:solidFill>
                  <a:schemeClr val="tx1"/>
                </a:solidFill>
              </a:rPr>
              <a:t> first year of life. The ability to understand orders and requests emerges. For example ‘no’ means ‘don’t do that’ and this order can be properly understood and obeyed. Requests and demands can be properly understood (in most cases) using these concrete words, in conjunction with facial expressions and hand gestures. For example, a child pointing at a juice bottle and exclaiming ‘Juice!’, would be interpreted as the child wanting the juice. </a:t>
            </a:r>
            <a:endParaRPr lang="en-US" dirty="0"/>
          </a:p>
        </p:txBody>
      </p:sp>
      <p:pic>
        <p:nvPicPr>
          <p:cNvPr id="19458" name="Picture 2" descr="http://www.more4kids.info/UserFiles/Image/toddlers-together.jpg"/>
          <p:cNvPicPr>
            <a:picLocks noChangeAspect="1" noChangeArrowheads="1"/>
          </p:cNvPicPr>
          <p:nvPr/>
        </p:nvPicPr>
        <p:blipFill>
          <a:blip r:embed="rId2"/>
          <a:srcRect/>
          <a:stretch>
            <a:fillRect/>
          </a:stretch>
        </p:blipFill>
        <p:spPr bwMode="auto">
          <a:xfrm>
            <a:off x="3200400" y="1219200"/>
            <a:ext cx="2286000" cy="1973437"/>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3100" dirty="0" smtClean="0"/>
              <a:t>Stage 4</a:t>
            </a:r>
            <a:r>
              <a:rPr lang="en-US" dirty="0" smtClean="0"/>
              <a:t/>
            </a:r>
            <a:br>
              <a:rPr lang="en-US" dirty="0" smtClean="0"/>
            </a:br>
            <a:r>
              <a:rPr lang="en-US" dirty="0" smtClean="0"/>
              <a:t>Telegraphic or Two Word stage</a:t>
            </a:r>
            <a:endParaRPr lang="en-US" dirty="0"/>
          </a:p>
        </p:txBody>
      </p:sp>
      <p:sp>
        <p:nvSpPr>
          <p:cNvPr id="3" name="Content Placeholder 2"/>
          <p:cNvSpPr>
            <a:spLocks noGrp="1"/>
          </p:cNvSpPr>
          <p:nvPr>
            <p:ph idx="1"/>
          </p:nvPr>
        </p:nvSpPr>
        <p:spPr>
          <a:xfrm>
            <a:off x="914400" y="3124200"/>
            <a:ext cx="7772400" cy="3733800"/>
          </a:xfrm>
        </p:spPr>
        <p:txBody>
          <a:bodyPr>
            <a:normAutofit fontScale="55000" lnSpcReduction="20000"/>
          </a:bodyPr>
          <a:lstStyle/>
          <a:p>
            <a:pPr>
              <a:buNone/>
            </a:pPr>
            <a:r>
              <a:rPr lang="en-US" dirty="0" smtClean="0"/>
              <a:t>The Telegraphic or two word stage spans from 1.5 years to 2.5 years. During this stage a </a:t>
            </a:r>
            <a:r>
              <a:rPr lang="en-US" dirty="0" err="1" smtClean="0"/>
              <a:t>childs</a:t>
            </a:r>
            <a:r>
              <a:rPr lang="en-US" dirty="0" smtClean="0"/>
              <a:t> lexicon holds approximately 50 different words. During this stage the child begins to use ‘two word utterances’. Small sentences, </a:t>
            </a:r>
            <a:r>
              <a:rPr lang="en-US" dirty="0" err="1" smtClean="0"/>
              <a:t>gramatically</a:t>
            </a:r>
            <a:r>
              <a:rPr lang="en-US" dirty="0" smtClean="0"/>
              <a:t> incorrect and perhaps missing information, for example ‘want cookie!’. During this stage, ‘word order’ is learnt. For example, words are used in correct order, despite the overall sentence having information missing. During this stage, children may feel the need to create nonsense words or </a:t>
            </a:r>
            <a:r>
              <a:rPr lang="en-US" dirty="0" err="1" smtClean="0"/>
              <a:t>sylables</a:t>
            </a:r>
            <a:r>
              <a:rPr lang="en-US" dirty="0" smtClean="0"/>
              <a:t> to substitute unknown words, or words they do not know. For example ‘me want </a:t>
            </a:r>
            <a:r>
              <a:rPr lang="en-US" dirty="0" err="1" smtClean="0"/>
              <a:t>jubadujuju</a:t>
            </a:r>
            <a:r>
              <a:rPr lang="en-US" dirty="0" smtClean="0"/>
              <a:t>’. (This is a real life example, in which my little brother would refer to “orange juice” as </a:t>
            </a:r>
            <a:r>
              <a:rPr lang="en-US" dirty="0" err="1" smtClean="0"/>
              <a:t>jubadujuju</a:t>
            </a:r>
            <a:r>
              <a:rPr lang="en-US" dirty="0" smtClean="0"/>
              <a:t>, because he couldn’t say orange juice.) During this stage, emotive language is also learnt and used to effectively convey feelings, and well as the emerging of the ability to remember and follow one-two step instructions. And finally, children, learn </a:t>
            </a:r>
            <a:r>
              <a:rPr lang="en-US" dirty="0" err="1" smtClean="0"/>
              <a:t>possesive</a:t>
            </a:r>
            <a:r>
              <a:rPr lang="en-US" dirty="0" smtClean="0"/>
              <a:t> language, and can recognize </a:t>
            </a:r>
            <a:r>
              <a:rPr lang="en-US" dirty="0" err="1" smtClean="0"/>
              <a:t>beloning</a:t>
            </a:r>
            <a:r>
              <a:rPr lang="en-US" dirty="0" smtClean="0"/>
              <a:t>. For example ‘</a:t>
            </a:r>
            <a:r>
              <a:rPr lang="en-US" dirty="0" err="1" smtClean="0"/>
              <a:t>Johnnys</a:t>
            </a:r>
            <a:r>
              <a:rPr lang="en-US" dirty="0" smtClean="0"/>
              <a:t> ball’ or ‘</a:t>
            </a:r>
            <a:r>
              <a:rPr lang="en-US" dirty="0" err="1" smtClean="0"/>
              <a:t>Mummys</a:t>
            </a:r>
            <a:r>
              <a:rPr lang="en-US" dirty="0" smtClean="0"/>
              <a:t> car’.</a:t>
            </a:r>
            <a:endParaRPr lang="en-US" dirty="0"/>
          </a:p>
          <a:p>
            <a:endParaRPr lang="en-US" b="1" dirty="0" smtClean="0">
              <a:solidFill>
                <a:srgbClr val="FF0000"/>
              </a:solidFill>
            </a:endParaRPr>
          </a:p>
        </p:txBody>
      </p:sp>
      <p:pic>
        <p:nvPicPr>
          <p:cNvPr id="18434" name="Picture 2" descr="http://www.cm.iparenting.com/fc/editor_files/images/1042/ipgraphics/mumdadme/MUM55.jpg"/>
          <p:cNvPicPr>
            <a:picLocks noChangeAspect="1" noChangeArrowheads="1"/>
          </p:cNvPicPr>
          <p:nvPr/>
        </p:nvPicPr>
        <p:blipFill>
          <a:blip r:embed="rId2" cstate="print"/>
          <a:srcRect/>
          <a:stretch>
            <a:fillRect/>
          </a:stretch>
        </p:blipFill>
        <p:spPr bwMode="auto">
          <a:xfrm>
            <a:off x="3733800" y="990600"/>
            <a:ext cx="1460500" cy="217985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lstStyle/>
          <a:p>
            <a:r>
              <a:rPr lang="en-US" sz="2800" dirty="0" smtClean="0"/>
              <a:t>Stage 5</a:t>
            </a:r>
            <a:r>
              <a:rPr lang="en-US" dirty="0" smtClean="0"/>
              <a:t/>
            </a:r>
            <a:br>
              <a:rPr lang="en-US" dirty="0" smtClean="0"/>
            </a:br>
            <a:r>
              <a:rPr lang="en-US" dirty="0" smtClean="0"/>
              <a:t>Multi Word stage</a:t>
            </a:r>
            <a:endParaRPr lang="en-US" dirty="0"/>
          </a:p>
        </p:txBody>
      </p:sp>
      <p:sp>
        <p:nvSpPr>
          <p:cNvPr id="3" name="Subtitle 2"/>
          <p:cNvSpPr>
            <a:spLocks noGrp="1"/>
          </p:cNvSpPr>
          <p:nvPr>
            <p:ph type="subTitle" idx="1"/>
          </p:nvPr>
        </p:nvSpPr>
        <p:spPr>
          <a:xfrm>
            <a:off x="228600" y="3429000"/>
            <a:ext cx="8763000" cy="3200400"/>
          </a:xfrm>
        </p:spPr>
        <p:txBody>
          <a:bodyPr>
            <a:normAutofit fontScale="77500" lnSpcReduction="20000"/>
          </a:bodyPr>
          <a:lstStyle/>
          <a:p>
            <a:r>
              <a:rPr lang="en-US" dirty="0" smtClean="0">
                <a:solidFill>
                  <a:schemeClr val="tx1"/>
                </a:solidFill>
              </a:rPr>
              <a:t>The Multi word stage spans from 2.5 years onwards. During the start of this stage, children can communicate using several or more words, as part of a communicative sentence. They begin to grasp the idea of structure, </a:t>
            </a:r>
            <a:r>
              <a:rPr lang="en-US" dirty="0" err="1" smtClean="0">
                <a:solidFill>
                  <a:schemeClr val="tx1"/>
                </a:solidFill>
              </a:rPr>
              <a:t>eg</a:t>
            </a:r>
            <a:r>
              <a:rPr lang="en-US" dirty="0" smtClean="0">
                <a:solidFill>
                  <a:schemeClr val="tx1"/>
                </a:solidFill>
              </a:rPr>
              <a:t>. ‘want’ goes before the object of longing. (I WANT the candy), as well as proper </a:t>
            </a:r>
            <a:r>
              <a:rPr lang="en-US" dirty="0" err="1" smtClean="0">
                <a:solidFill>
                  <a:schemeClr val="tx1"/>
                </a:solidFill>
              </a:rPr>
              <a:t>referal</a:t>
            </a:r>
            <a:r>
              <a:rPr lang="en-US" dirty="0" smtClean="0">
                <a:solidFill>
                  <a:schemeClr val="tx1"/>
                </a:solidFill>
              </a:rPr>
              <a:t>, </a:t>
            </a:r>
            <a:r>
              <a:rPr lang="en-US" dirty="0" err="1" smtClean="0">
                <a:solidFill>
                  <a:schemeClr val="tx1"/>
                </a:solidFill>
              </a:rPr>
              <a:t>eg</a:t>
            </a:r>
            <a:r>
              <a:rPr lang="en-US" dirty="0" smtClean="0">
                <a:solidFill>
                  <a:schemeClr val="tx1"/>
                </a:solidFill>
              </a:rPr>
              <a:t>. ‘I want’ not ‘Me want’. Utterance length increases rapidly. Children can use language to communicate specifically, unlike the previous stages, where commands were fragmented. From this stage onwards children go on to adequately </a:t>
            </a:r>
            <a:r>
              <a:rPr lang="en-US" dirty="0" err="1" smtClean="0">
                <a:solidFill>
                  <a:schemeClr val="tx1"/>
                </a:solidFill>
              </a:rPr>
              <a:t>aquire</a:t>
            </a:r>
            <a:r>
              <a:rPr lang="en-US" dirty="0" smtClean="0">
                <a:solidFill>
                  <a:schemeClr val="tx1"/>
                </a:solidFill>
              </a:rPr>
              <a:t> language techniques and verbal development. </a:t>
            </a:r>
            <a:endParaRPr lang="en-US" dirty="0">
              <a:solidFill>
                <a:schemeClr val="tx1"/>
              </a:solidFill>
            </a:endParaRPr>
          </a:p>
        </p:txBody>
      </p:sp>
      <p:pic>
        <p:nvPicPr>
          <p:cNvPr id="17410" name="Picture 2" descr="http://www.kildarechildcare.ie/images/children-jump1a.jpg"/>
          <p:cNvPicPr>
            <a:picLocks noChangeAspect="1" noChangeArrowheads="1"/>
          </p:cNvPicPr>
          <p:nvPr/>
        </p:nvPicPr>
        <p:blipFill>
          <a:blip r:embed="rId2"/>
          <a:srcRect/>
          <a:stretch>
            <a:fillRect/>
          </a:stretch>
        </p:blipFill>
        <p:spPr bwMode="auto">
          <a:xfrm>
            <a:off x="3048000" y="1371600"/>
            <a:ext cx="2679700" cy="204327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normAutofit/>
          </a:bodyPr>
          <a:lstStyle/>
          <a:p>
            <a:r>
              <a:rPr lang="en-US" sz="4000" dirty="0" smtClean="0"/>
              <a:t>Examples of Language during each of the five stages:-</a:t>
            </a:r>
            <a:endParaRPr lang="en-US" sz="4000" dirty="0"/>
          </a:p>
        </p:txBody>
      </p:sp>
      <p:sp>
        <p:nvSpPr>
          <p:cNvPr id="3" name="Subtitle 2"/>
          <p:cNvSpPr>
            <a:spLocks noGrp="1"/>
          </p:cNvSpPr>
          <p:nvPr>
            <p:ph type="subTitle" idx="1"/>
          </p:nvPr>
        </p:nvSpPr>
        <p:spPr>
          <a:xfrm>
            <a:off x="381000" y="1371600"/>
            <a:ext cx="8458200" cy="5257800"/>
          </a:xfrm>
        </p:spPr>
        <p:txBody>
          <a:bodyPr>
            <a:normAutofit fontScale="70000" lnSpcReduction="20000"/>
          </a:bodyPr>
          <a:lstStyle/>
          <a:p>
            <a:r>
              <a:rPr lang="en-US" u="sng" dirty="0" smtClean="0">
                <a:solidFill>
                  <a:schemeClr val="tx1"/>
                </a:solidFill>
              </a:rPr>
              <a:t>Pre Verbal: </a:t>
            </a:r>
            <a:r>
              <a:rPr lang="en-US" dirty="0" smtClean="0">
                <a:solidFill>
                  <a:schemeClr val="tx1"/>
                </a:solidFill>
              </a:rPr>
              <a:t>No word utterances expected</a:t>
            </a:r>
          </a:p>
          <a:p>
            <a:r>
              <a:rPr lang="en-US" u="sng" dirty="0" smtClean="0">
                <a:solidFill>
                  <a:schemeClr val="tx1"/>
                </a:solidFill>
              </a:rPr>
              <a:t>Babbling</a:t>
            </a:r>
            <a:r>
              <a:rPr lang="en-US" dirty="0" smtClean="0">
                <a:solidFill>
                  <a:schemeClr val="tx1"/>
                </a:solidFill>
              </a:rPr>
              <a:t>: small repeated morphemes, usually based on real words. </a:t>
            </a:r>
            <a:r>
              <a:rPr lang="en-US" dirty="0" err="1" smtClean="0">
                <a:solidFill>
                  <a:schemeClr val="tx1"/>
                </a:solidFill>
              </a:rPr>
              <a:t>Eg</a:t>
            </a:r>
            <a:r>
              <a:rPr lang="en-US" dirty="0" smtClean="0">
                <a:solidFill>
                  <a:schemeClr val="tx1"/>
                </a:solidFill>
              </a:rPr>
              <a:t>. ‘mama’, or ‘</a:t>
            </a:r>
            <a:r>
              <a:rPr lang="en-US" dirty="0" err="1" smtClean="0">
                <a:solidFill>
                  <a:schemeClr val="tx1"/>
                </a:solidFill>
              </a:rPr>
              <a:t>gagagaga</a:t>
            </a:r>
            <a:r>
              <a:rPr lang="en-US" dirty="0" smtClean="0">
                <a:solidFill>
                  <a:schemeClr val="tx1"/>
                </a:solidFill>
              </a:rPr>
              <a:t>’.</a:t>
            </a:r>
          </a:p>
          <a:p>
            <a:r>
              <a:rPr lang="en-US" u="sng" dirty="0" err="1" smtClean="0">
                <a:solidFill>
                  <a:schemeClr val="tx1"/>
                </a:solidFill>
              </a:rPr>
              <a:t>Holophastic</a:t>
            </a:r>
            <a:r>
              <a:rPr lang="en-US" u="sng" dirty="0" smtClean="0">
                <a:solidFill>
                  <a:schemeClr val="tx1"/>
                </a:solidFill>
              </a:rPr>
              <a:t>: </a:t>
            </a:r>
            <a:r>
              <a:rPr lang="en-US" dirty="0" smtClean="0">
                <a:solidFill>
                  <a:schemeClr val="tx1"/>
                </a:solidFill>
              </a:rPr>
              <a:t>Properly pronounced single words are expected during this stage, with some nonsense words included. </a:t>
            </a:r>
            <a:r>
              <a:rPr lang="en-US" dirty="0" err="1" smtClean="0">
                <a:solidFill>
                  <a:schemeClr val="tx1"/>
                </a:solidFill>
              </a:rPr>
              <a:t>Eg</a:t>
            </a:r>
            <a:r>
              <a:rPr lang="en-US" dirty="0" smtClean="0">
                <a:solidFill>
                  <a:schemeClr val="tx1"/>
                </a:solidFill>
              </a:rPr>
              <a:t>. ‘Mummy’ ‘Apple’ or ‘Dog’. Usually used in conjunction with hand movements , in order to communicate.</a:t>
            </a:r>
          </a:p>
          <a:p>
            <a:r>
              <a:rPr lang="en-US" u="sng" dirty="0" smtClean="0">
                <a:solidFill>
                  <a:schemeClr val="tx1"/>
                </a:solidFill>
              </a:rPr>
              <a:t>Telegraphic: </a:t>
            </a:r>
            <a:r>
              <a:rPr lang="en-US" dirty="0" smtClean="0">
                <a:solidFill>
                  <a:schemeClr val="tx1"/>
                </a:solidFill>
              </a:rPr>
              <a:t>Short sentences or ‘two worded’ structures are expected here. Where the child communicates using more than one word. </a:t>
            </a:r>
            <a:r>
              <a:rPr lang="en-US" dirty="0" err="1" smtClean="0">
                <a:solidFill>
                  <a:schemeClr val="tx1"/>
                </a:solidFill>
              </a:rPr>
              <a:t>Eg</a:t>
            </a:r>
            <a:r>
              <a:rPr lang="en-US" dirty="0" smtClean="0">
                <a:solidFill>
                  <a:schemeClr val="tx1"/>
                </a:solidFill>
              </a:rPr>
              <a:t>. ‘Want toy’, meaning they want the toy. Substitute words are also used. </a:t>
            </a:r>
            <a:r>
              <a:rPr lang="en-US" dirty="0" err="1" smtClean="0">
                <a:solidFill>
                  <a:schemeClr val="tx1"/>
                </a:solidFill>
              </a:rPr>
              <a:t>Eg</a:t>
            </a:r>
            <a:r>
              <a:rPr lang="en-US" dirty="0" smtClean="0">
                <a:solidFill>
                  <a:schemeClr val="tx1"/>
                </a:solidFill>
              </a:rPr>
              <a:t>. ‘gaga’ if the child cannot properly pronounce, or does not know ‘grandma’. (another real life example, where I could not say ‘grandma’, I still refer to her as ‘gaga’ to this day)</a:t>
            </a:r>
          </a:p>
          <a:p>
            <a:r>
              <a:rPr lang="en-US" u="sng" dirty="0" smtClean="0">
                <a:solidFill>
                  <a:schemeClr val="tx1"/>
                </a:solidFill>
              </a:rPr>
              <a:t>Multi Word: </a:t>
            </a:r>
            <a:r>
              <a:rPr lang="en-US" dirty="0" smtClean="0">
                <a:solidFill>
                  <a:schemeClr val="tx1"/>
                </a:solidFill>
              </a:rPr>
              <a:t>Properly legible and fluent language can begin to be used. Comprising of several or more words. ‘I want some water’. As opposed to ‘want water’ which would perhaps be displayed in the telegraphic stage. </a:t>
            </a:r>
            <a:endParaRPr lang="en-US" u="sng"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1474</Words>
  <Application>Microsoft Macintosh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Child Language Acquisition</vt:lpstr>
      <vt:lpstr>Definition of Child Language Acquisition  (CLA)</vt:lpstr>
      <vt:lpstr>The Stages of CLA</vt:lpstr>
      <vt:lpstr>Stage 1 Pre Verbal stage</vt:lpstr>
      <vt:lpstr>Stage 2 The Babbling stage</vt:lpstr>
      <vt:lpstr>Stage 3 Holophrastic or One Word stage</vt:lpstr>
      <vt:lpstr>Stage 4 Telegraphic or Two Word stage</vt:lpstr>
      <vt:lpstr>Stage 5 Multi Word stage</vt:lpstr>
      <vt:lpstr>Examples of Language during each of the five stages:-</vt:lpstr>
      <vt:lpstr>FAQ regarding CLA</vt:lpstr>
      <vt:lpstr>Further Enquiries For Parents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Language Acquisition</dc:title>
  <dc:creator>Kennedy</dc:creator>
  <cp:lastModifiedBy>09115183 Gonzales</cp:lastModifiedBy>
  <cp:revision>20</cp:revision>
  <dcterms:created xsi:type="dcterms:W3CDTF">2009-05-25T08:39:37Z</dcterms:created>
  <dcterms:modified xsi:type="dcterms:W3CDTF">2014-11-05T22:59:02Z</dcterms:modified>
</cp:coreProperties>
</file>