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73" r:id="rId2"/>
    <p:sldId id="256" r:id="rId3"/>
    <p:sldId id="257" r:id="rId4"/>
    <p:sldId id="258" r:id="rId5"/>
    <p:sldId id="271" r:id="rId6"/>
    <p:sldId id="274" r:id="rId7"/>
    <p:sldId id="259" r:id="rId8"/>
    <p:sldId id="260" r:id="rId9"/>
    <p:sldId id="268" r:id="rId10"/>
    <p:sldId id="269" r:id="rId11"/>
    <p:sldId id="276" r:id="rId12"/>
    <p:sldId id="275" r:id="rId13"/>
    <p:sldId id="270" r:id="rId14"/>
    <p:sldId id="277" r:id="rId15"/>
    <p:sldId id="261" r:id="rId16"/>
    <p:sldId id="262" r:id="rId17"/>
    <p:sldId id="263" r:id="rId18"/>
    <p:sldId id="266"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16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D534DB-471D-4D4E-B5ED-E5DE58FFC2A4}" type="datetimeFigureOut">
              <a:rPr lang="en-US" smtClean="0"/>
              <a:t>5/1/14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0358A3-674F-2747-884D-7F94AF08C841}" type="slidenum">
              <a:rPr lang="en-US" smtClean="0"/>
              <a:t>‹#›</a:t>
            </a:fld>
            <a:endParaRPr lang="en-US"/>
          </a:p>
        </p:txBody>
      </p:sp>
    </p:spTree>
    <p:extLst>
      <p:ext uri="{BB962C8B-B14F-4D97-AF65-F5344CB8AC3E}">
        <p14:creationId xmlns:p14="http://schemas.microsoft.com/office/powerpoint/2010/main" val="36997233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dirty="0" smtClean="0"/>
              <a:t>Example is cohesive, but as a whole it doesn’t make sense-entirety of the text. It is not coherent.</a:t>
            </a:r>
          </a:p>
          <a:p>
            <a:pPr marL="0" marR="0" indent="0" algn="l" defTabSz="457200" rtl="0" eaLnBrk="1" fontAlgn="auto" latinLnBrk="0" hangingPunct="1">
              <a:lnSpc>
                <a:spcPct val="100000"/>
              </a:lnSpc>
              <a:spcBef>
                <a:spcPts val="0"/>
              </a:spcBef>
              <a:spcAft>
                <a:spcPts val="0"/>
              </a:spcAft>
              <a:buClrTx/>
              <a:buSzTx/>
              <a:buFontTx/>
              <a:buNone/>
              <a:tabLst/>
              <a:defRPr/>
            </a:pPr>
            <a:r>
              <a:rPr lang="en-AU" dirty="0" smtClean="0"/>
              <a:t>Why is it cohesive? Repetition</a:t>
            </a:r>
          </a:p>
          <a:p>
            <a:endParaRPr lang="en-US" dirty="0"/>
          </a:p>
        </p:txBody>
      </p:sp>
      <p:sp>
        <p:nvSpPr>
          <p:cNvPr id="4" name="Slide Number Placeholder 3"/>
          <p:cNvSpPr>
            <a:spLocks noGrp="1"/>
          </p:cNvSpPr>
          <p:nvPr>
            <p:ph type="sldNum" sz="quarter" idx="10"/>
          </p:nvPr>
        </p:nvSpPr>
        <p:spPr/>
        <p:txBody>
          <a:bodyPr/>
          <a:lstStyle/>
          <a:p>
            <a:fld id="{DF0358A3-674F-2747-884D-7F94AF08C841}" type="slidenum">
              <a:rPr lang="en-US" smtClean="0"/>
              <a:t>2</a:t>
            </a:fld>
            <a:endParaRPr lang="en-US"/>
          </a:p>
        </p:txBody>
      </p:sp>
    </p:spTree>
    <p:extLst>
      <p:ext uri="{BB962C8B-B14F-4D97-AF65-F5344CB8AC3E}">
        <p14:creationId xmlns:p14="http://schemas.microsoft.com/office/powerpoint/2010/main" val="2289684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i="1" dirty="0" smtClean="0"/>
              <a:t>‘Following</a:t>
            </a:r>
            <a:r>
              <a:rPr lang="en-AU" dirty="0" smtClean="0"/>
              <a:t>’ is the </a:t>
            </a:r>
            <a:r>
              <a:rPr lang="en-AU" dirty="0" err="1" smtClean="0"/>
              <a:t>cataphoric</a:t>
            </a:r>
            <a:r>
              <a:rPr lang="en-AU" dirty="0" smtClean="0"/>
              <a:t> reference.</a:t>
            </a:r>
          </a:p>
          <a:p>
            <a:endParaRPr lang="en-US" dirty="0"/>
          </a:p>
        </p:txBody>
      </p:sp>
      <p:sp>
        <p:nvSpPr>
          <p:cNvPr id="4" name="Slide Number Placeholder 3"/>
          <p:cNvSpPr>
            <a:spLocks noGrp="1"/>
          </p:cNvSpPr>
          <p:nvPr>
            <p:ph type="sldNum" sz="quarter" idx="10"/>
          </p:nvPr>
        </p:nvSpPr>
        <p:spPr/>
        <p:txBody>
          <a:bodyPr/>
          <a:lstStyle/>
          <a:p>
            <a:fld id="{DF0358A3-674F-2747-884D-7F94AF08C841}" type="slidenum">
              <a:rPr lang="en-US" smtClean="0"/>
              <a:t>4</a:t>
            </a:fld>
            <a:endParaRPr lang="en-US"/>
          </a:p>
        </p:txBody>
      </p:sp>
    </p:spTree>
    <p:extLst>
      <p:ext uri="{BB962C8B-B14F-4D97-AF65-F5344CB8AC3E}">
        <p14:creationId xmlns:p14="http://schemas.microsoft.com/office/powerpoint/2010/main" val="1912359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dirty="0" smtClean="0"/>
              <a:t>Because of the information in the first sentence, we understand that the second incomplete sentence means </a:t>
            </a:r>
            <a:r>
              <a:rPr lang="en-AU" i="1" dirty="0" smtClean="0"/>
              <a:t>(the room was in) a bit of a mess.</a:t>
            </a:r>
          </a:p>
          <a:p>
            <a:endParaRPr lang="en-US" dirty="0"/>
          </a:p>
        </p:txBody>
      </p:sp>
      <p:sp>
        <p:nvSpPr>
          <p:cNvPr id="4" name="Slide Number Placeholder 3"/>
          <p:cNvSpPr>
            <a:spLocks noGrp="1"/>
          </p:cNvSpPr>
          <p:nvPr>
            <p:ph type="sldNum" sz="quarter" idx="10"/>
          </p:nvPr>
        </p:nvSpPr>
        <p:spPr/>
        <p:txBody>
          <a:bodyPr/>
          <a:lstStyle/>
          <a:p>
            <a:fld id="{DF0358A3-674F-2747-884D-7F94AF08C841}" type="slidenum">
              <a:rPr lang="en-US" smtClean="0"/>
              <a:t>7</a:t>
            </a:fld>
            <a:endParaRPr lang="en-US"/>
          </a:p>
        </p:txBody>
      </p:sp>
    </p:spTree>
    <p:extLst>
      <p:ext uri="{BB962C8B-B14F-4D97-AF65-F5344CB8AC3E}">
        <p14:creationId xmlns:p14="http://schemas.microsoft.com/office/powerpoint/2010/main" val="679724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0358A3-674F-2747-884D-7F94AF08C841}" type="slidenum">
              <a:rPr lang="en-US" smtClean="0"/>
              <a:t>11</a:t>
            </a:fld>
            <a:endParaRPr lang="en-US"/>
          </a:p>
        </p:txBody>
      </p:sp>
    </p:spTree>
    <p:extLst>
      <p:ext uri="{BB962C8B-B14F-4D97-AF65-F5344CB8AC3E}">
        <p14:creationId xmlns:p14="http://schemas.microsoft.com/office/powerpoint/2010/main" val="90803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 saw him last year’ becomes ‘It </a:t>
            </a:r>
            <a:r>
              <a:rPr lang="en-AU" i="1" dirty="0" smtClean="0"/>
              <a:t>was </a:t>
            </a:r>
            <a:r>
              <a:rPr lang="en-AU" dirty="0" smtClean="0"/>
              <a:t>last year that I </a:t>
            </a:r>
            <a:r>
              <a:rPr lang="en-AU" i="1" dirty="0" smtClean="0"/>
              <a:t>saw</a:t>
            </a:r>
            <a:r>
              <a:rPr lang="en-AU" dirty="0" smtClean="0"/>
              <a:t> him.</a:t>
            </a:r>
          </a:p>
          <a:p>
            <a:pPr marL="0" marR="0" indent="0" algn="l" defTabSz="457200" rtl="0" eaLnBrk="1" fontAlgn="auto" latinLnBrk="0" hangingPunct="1">
              <a:lnSpc>
                <a:spcPct val="100000"/>
              </a:lnSpc>
              <a:spcBef>
                <a:spcPts val="0"/>
              </a:spcBef>
              <a:spcAft>
                <a:spcPts val="0"/>
              </a:spcAft>
              <a:buClrTx/>
              <a:buSzTx/>
              <a:buFontTx/>
              <a:buNone/>
              <a:tabLst/>
              <a:defRPr/>
            </a:pPr>
            <a:r>
              <a:rPr lang="en-AU" dirty="0" smtClean="0"/>
              <a:t>‘ Most 	unluckily, it </a:t>
            </a:r>
            <a:r>
              <a:rPr lang="en-AU" i="1" dirty="0" smtClean="0"/>
              <a:t>had</a:t>
            </a:r>
            <a:r>
              <a:rPr lang="en-AU" dirty="0" smtClean="0"/>
              <a:t> </a:t>
            </a:r>
            <a:r>
              <a:rPr lang="en-AU" i="1" dirty="0" smtClean="0"/>
              <a:t>been </a:t>
            </a:r>
            <a:r>
              <a:rPr lang="en-AU" dirty="0" smtClean="0"/>
              <a:t>Uncle Vernon who </a:t>
            </a:r>
            <a:r>
              <a:rPr lang="en-AU" i="1" dirty="0" smtClean="0"/>
              <a:t>had answered</a:t>
            </a:r>
            <a:r>
              <a:rPr lang="en-AU" dirty="0" smtClean="0"/>
              <a:t> 	the call.</a:t>
            </a:r>
          </a:p>
          <a:p>
            <a:endParaRPr lang="en-US" dirty="0"/>
          </a:p>
        </p:txBody>
      </p:sp>
      <p:sp>
        <p:nvSpPr>
          <p:cNvPr id="4" name="Slide Number Placeholder 3"/>
          <p:cNvSpPr>
            <a:spLocks noGrp="1"/>
          </p:cNvSpPr>
          <p:nvPr>
            <p:ph type="sldNum" sz="quarter" idx="10"/>
          </p:nvPr>
        </p:nvSpPr>
        <p:spPr/>
        <p:txBody>
          <a:bodyPr/>
          <a:lstStyle/>
          <a:p>
            <a:fld id="{DF0358A3-674F-2747-884D-7F94AF08C841}" type="slidenum">
              <a:rPr lang="en-US" smtClean="0"/>
              <a:t>13</a:t>
            </a:fld>
            <a:endParaRPr lang="en-US"/>
          </a:p>
        </p:txBody>
      </p:sp>
    </p:spTree>
    <p:extLst>
      <p:ext uri="{BB962C8B-B14F-4D97-AF65-F5344CB8AC3E}">
        <p14:creationId xmlns:p14="http://schemas.microsoft.com/office/powerpoint/2010/main" val="3393954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India is the focus of the sentence though the father remains</a:t>
            </a:r>
            <a:r>
              <a:rPr lang="en-US" baseline="0" dirty="0" smtClean="0"/>
              <a:t> the subject.</a:t>
            </a:r>
            <a:endParaRPr lang="en-US" dirty="0" smtClean="0"/>
          </a:p>
          <a:p>
            <a:r>
              <a:rPr lang="en-US" dirty="0" smtClean="0"/>
              <a:t>It was</a:t>
            </a:r>
            <a:r>
              <a:rPr lang="en-US" baseline="0" dirty="0" smtClean="0"/>
              <a:t> the last dance that I enjoyed most.</a:t>
            </a:r>
          </a:p>
          <a:p>
            <a:r>
              <a:rPr lang="en-US" baseline="0" dirty="0" smtClean="0"/>
              <a:t>It is in London that the traffic is noisiest.</a:t>
            </a:r>
            <a:endParaRPr lang="en-US" dirty="0"/>
          </a:p>
        </p:txBody>
      </p:sp>
      <p:sp>
        <p:nvSpPr>
          <p:cNvPr id="4" name="Slide Number Placeholder 3"/>
          <p:cNvSpPr>
            <a:spLocks noGrp="1"/>
          </p:cNvSpPr>
          <p:nvPr>
            <p:ph type="sldNum" sz="quarter" idx="10"/>
          </p:nvPr>
        </p:nvSpPr>
        <p:spPr/>
        <p:txBody>
          <a:bodyPr/>
          <a:lstStyle/>
          <a:p>
            <a:fld id="{DF0358A3-674F-2747-884D-7F94AF08C841}" type="slidenum">
              <a:rPr lang="en-US" smtClean="0"/>
              <a:t>14</a:t>
            </a:fld>
            <a:endParaRPr lang="en-US"/>
          </a:p>
        </p:txBody>
      </p:sp>
    </p:spTree>
    <p:extLst>
      <p:ext uri="{BB962C8B-B14F-4D97-AF65-F5344CB8AC3E}">
        <p14:creationId xmlns:p14="http://schemas.microsoft.com/office/powerpoint/2010/main" val="2850453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opposed to an idiom-</a:t>
            </a:r>
            <a:r>
              <a:rPr lang="en-US" sz="1200" i="1" kern="1200" dirty="0" smtClean="0">
                <a:solidFill>
                  <a:schemeClr val="tx1"/>
                </a:solidFill>
                <a:latin typeface="+mn-lt"/>
                <a:ea typeface="+mn-ea"/>
                <a:cs typeface="+mn-cs"/>
              </a:rPr>
              <a:t>an expression whose meaning is different</a:t>
            </a:r>
            <a:r>
              <a:rPr lang="en-US" sz="1200" i="1" kern="1200" baseline="0" dirty="0" smtClean="0">
                <a:solidFill>
                  <a:schemeClr val="tx1"/>
                </a:solidFill>
                <a:latin typeface="+mn-lt"/>
                <a:ea typeface="+mn-ea"/>
                <a:cs typeface="+mn-cs"/>
              </a:rPr>
              <a:t> from that of the different from the meaning of the individual words</a:t>
            </a:r>
            <a:endParaRPr lang="en-US" dirty="0"/>
          </a:p>
        </p:txBody>
      </p:sp>
      <p:sp>
        <p:nvSpPr>
          <p:cNvPr id="4" name="Slide Number Placeholder 3"/>
          <p:cNvSpPr>
            <a:spLocks noGrp="1"/>
          </p:cNvSpPr>
          <p:nvPr>
            <p:ph type="sldNum" sz="quarter" idx="10"/>
          </p:nvPr>
        </p:nvSpPr>
        <p:spPr/>
        <p:txBody>
          <a:bodyPr/>
          <a:lstStyle/>
          <a:p>
            <a:fld id="{DF0358A3-674F-2747-884D-7F94AF08C841}" type="slidenum">
              <a:rPr lang="en-US" smtClean="0"/>
              <a:t>17</a:t>
            </a:fld>
            <a:endParaRPr lang="en-US"/>
          </a:p>
        </p:txBody>
      </p:sp>
    </p:spTree>
    <p:extLst>
      <p:ext uri="{BB962C8B-B14F-4D97-AF65-F5344CB8AC3E}">
        <p14:creationId xmlns:p14="http://schemas.microsoft.com/office/powerpoint/2010/main" val="173605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‘do’ standing</a:t>
            </a:r>
            <a:r>
              <a:rPr lang="en-US" baseline="0" dirty="0" smtClean="0"/>
              <a:t> in for?</a:t>
            </a:r>
            <a:endParaRPr lang="en-US" dirty="0"/>
          </a:p>
        </p:txBody>
      </p:sp>
      <p:sp>
        <p:nvSpPr>
          <p:cNvPr id="4" name="Slide Number Placeholder 3"/>
          <p:cNvSpPr>
            <a:spLocks noGrp="1"/>
          </p:cNvSpPr>
          <p:nvPr>
            <p:ph type="sldNum" sz="quarter" idx="10"/>
          </p:nvPr>
        </p:nvSpPr>
        <p:spPr/>
        <p:txBody>
          <a:bodyPr/>
          <a:lstStyle/>
          <a:p>
            <a:fld id="{DF0358A3-674F-2747-884D-7F94AF08C841}" type="slidenum">
              <a:rPr lang="en-US" smtClean="0"/>
              <a:t>18</a:t>
            </a:fld>
            <a:endParaRPr lang="en-US"/>
          </a:p>
        </p:txBody>
      </p:sp>
    </p:spTree>
    <p:extLst>
      <p:ext uri="{BB962C8B-B14F-4D97-AF65-F5344CB8AC3E}">
        <p14:creationId xmlns:p14="http://schemas.microsoft.com/office/powerpoint/2010/main" val="1996655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can’t (ellipsis)</a:t>
            </a:r>
          </a:p>
          <a:p>
            <a:r>
              <a:rPr lang="en-US" dirty="0" smtClean="0"/>
              <a:t>It</a:t>
            </a:r>
            <a:r>
              <a:rPr lang="en-US" baseline="0" dirty="0" smtClean="0"/>
              <a:t> (anaphoric reference)</a:t>
            </a:r>
          </a:p>
          <a:p>
            <a:r>
              <a:rPr lang="en-US" dirty="0" smtClean="0"/>
              <a:t>But</a:t>
            </a:r>
            <a:r>
              <a:rPr lang="en-US" baseline="0" dirty="0" smtClean="0"/>
              <a:t> (conjunction)</a:t>
            </a:r>
          </a:p>
          <a:p>
            <a:r>
              <a:rPr lang="en-US" baseline="0" dirty="0" smtClean="0"/>
              <a:t>Lexical cohesion (repetition)</a:t>
            </a:r>
            <a:endParaRPr lang="en-US" dirty="0"/>
          </a:p>
        </p:txBody>
      </p:sp>
      <p:sp>
        <p:nvSpPr>
          <p:cNvPr id="4" name="Slide Number Placeholder 3"/>
          <p:cNvSpPr>
            <a:spLocks noGrp="1"/>
          </p:cNvSpPr>
          <p:nvPr>
            <p:ph type="sldNum" sz="quarter" idx="10"/>
          </p:nvPr>
        </p:nvSpPr>
        <p:spPr/>
        <p:txBody>
          <a:bodyPr/>
          <a:lstStyle/>
          <a:p>
            <a:fld id="{DF0358A3-674F-2747-884D-7F94AF08C841}" type="slidenum">
              <a:rPr lang="en-US" smtClean="0"/>
              <a:t>19</a:t>
            </a:fld>
            <a:endParaRPr lang="en-US"/>
          </a:p>
        </p:txBody>
      </p:sp>
    </p:spTree>
    <p:extLst>
      <p:ext uri="{BB962C8B-B14F-4D97-AF65-F5344CB8AC3E}">
        <p14:creationId xmlns:p14="http://schemas.microsoft.com/office/powerpoint/2010/main" val="2602690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AU"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dirty="0"/>
          </a:p>
        </p:txBody>
      </p:sp>
      <p:sp>
        <p:nvSpPr>
          <p:cNvPr id="4" name="Date Placeholder 3"/>
          <p:cNvSpPr>
            <a:spLocks noGrp="1"/>
          </p:cNvSpPr>
          <p:nvPr>
            <p:ph type="dt" sz="half" idx="10"/>
          </p:nvPr>
        </p:nvSpPr>
        <p:spPr/>
        <p:txBody>
          <a:bodyPr/>
          <a:lstStyle/>
          <a:p>
            <a:fld id="{1D47DA80-D8B6-4144-8804-98B80331BE45}" type="datetimeFigureOut">
              <a:rPr lang="en-AU" smtClean="0"/>
              <a:t>5/1/14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74773B8-B11C-43D5-98E7-B0720313867E}" type="slidenum">
              <a:rPr lang="en-AU" smtClean="0"/>
              <a:t>‹#›</a:t>
            </a:fld>
            <a:endParaRPr lang="en-AU"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1D47DA80-D8B6-4144-8804-98B80331BE45}" type="datetimeFigureOut">
              <a:rPr lang="en-AU" smtClean="0"/>
              <a:t>5/1/14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74773B8-B11C-43D5-98E7-B0720313867E}" type="slidenum">
              <a:rPr lang="en-AU" smtClean="0"/>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1D47DA80-D8B6-4144-8804-98B80331BE45}" type="datetimeFigureOut">
              <a:rPr lang="en-AU" smtClean="0"/>
              <a:t>5/1/14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74773B8-B11C-43D5-98E7-B0720313867E}" type="slidenum">
              <a:rPr lang="en-AU" smtClean="0"/>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1D47DA80-D8B6-4144-8804-98B80331BE45}" type="datetimeFigureOut">
              <a:rPr lang="en-AU" smtClean="0"/>
              <a:t>5/1/14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74773B8-B11C-43D5-98E7-B0720313867E}" type="slidenum">
              <a:rPr lang="en-AU" smtClean="0"/>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AU"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1D47DA80-D8B6-4144-8804-98B80331BE45}" type="datetimeFigureOut">
              <a:rPr lang="en-AU" smtClean="0"/>
              <a:t>5/1/14</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74773B8-B11C-43D5-98E7-B0720313867E}" type="slidenum">
              <a:rPr lang="en-AU" smtClean="0"/>
              <a:t>‹#›</a:t>
            </a:fld>
            <a:endParaRPr lang="en-AU"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1D47DA80-D8B6-4144-8804-98B80331BE45}" type="datetimeFigureOut">
              <a:rPr lang="en-AU" smtClean="0"/>
              <a:t>5/1/14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74773B8-B11C-43D5-98E7-B0720313867E}" type="slidenum">
              <a:rPr lang="en-AU" smtClean="0"/>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1D47DA80-D8B6-4144-8804-98B80331BE45}" type="datetimeFigureOut">
              <a:rPr lang="en-AU" smtClean="0"/>
              <a:t>5/1/14</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374773B8-B11C-43D5-98E7-B0720313867E}" type="slidenum">
              <a:rPr lang="en-AU" smtClean="0"/>
              <a:t>‹#›</a:t>
            </a:fld>
            <a:endParaRPr lang="en-AU"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dirty="0"/>
          </a:p>
        </p:txBody>
      </p:sp>
      <p:sp>
        <p:nvSpPr>
          <p:cNvPr id="3" name="Date Placeholder 2"/>
          <p:cNvSpPr>
            <a:spLocks noGrp="1"/>
          </p:cNvSpPr>
          <p:nvPr>
            <p:ph type="dt" sz="half" idx="10"/>
          </p:nvPr>
        </p:nvSpPr>
        <p:spPr/>
        <p:txBody>
          <a:bodyPr/>
          <a:lstStyle/>
          <a:p>
            <a:fld id="{1D47DA80-D8B6-4144-8804-98B80331BE45}" type="datetimeFigureOut">
              <a:rPr lang="en-AU" smtClean="0"/>
              <a:t>5/1/14</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374773B8-B11C-43D5-98E7-B0720313867E}" type="slidenum">
              <a:rPr lang="en-AU" smtClean="0"/>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7DA80-D8B6-4144-8804-98B80331BE45}" type="datetimeFigureOut">
              <a:rPr lang="en-AU" smtClean="0"/>
              <a:t>5/1/14</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374773B8-B11C-43D5-98E7-B0720313867E}" type="slidenum">
              <a:rPr lang="en-AU" smtClean="0"/>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AU"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1D47DA80-D8B6-4144-8804-98B80331BE45}" type="datetimeFigureOut">
              <a:rPr lang="en-AU" smtClean="0"/>
              <a:t>5/1/14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74773B8-B11C-43D5-98E7-B0720313867E}" type="slidenum">
              <a:rPr lang="en-AU" smtClean="0"/>
              <a:t>‹#›</a:t>
            </a:fld>
            <a:endParaRPr lang="en-AU"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AU"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1D47DA80-D8B6-4144-8804-98B80331BE45}" type="datetimeFigureOut">
              <a:rPr lang="en-AU" smtClean="0"/>
              <a:t>5/1/14</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74773B8-B11C-43D5-98E7-B0720313867E}" type="slidenum">
              <a:rPr lang="en-AU" smtClean="0"/>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AU"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D47DA80-D8B6-4144-8804-98B80331BE45}" type="datetimeFigureOut">
              <a:rPr lang="en-AU" smtClean="0"/>
              <a:t>5/1/14</a:t>
            </a:fld>
            <a:endParaRPr lang="en-AU"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AU"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74773B8-B11C-43D5-98E7-B0720313867E}" type="slidenum">
              <a:rPr lang="en-AU" smtClean="0"/>
              <a:t>‹#›</a:t>
            </a:fld>
            <a:endParaRPr lang="en-AU"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3200400"/>
            <a:ext cx="8856984" cy="1524000"/>
          </a:xfrm>
        </p:spPr>
        <p:txBody>
          <a:bodyPr/>
          <a:lstStyle/>
          <a:p>
            <a:r>
              <a:rPr lang="en-US" sz="6600" dirty="0" smtClean="0"/>
              <a:t>Cohesion and coherence</a:t>
            </a:r>
            <a:endParaRPr lang="en-US" sz="6600" dirty="0"/>
          </a:p>
        </p:txBody>
      </p:sp>
      <p:sp>
        <p:nvSpPr>
          <p:cNvPr id="3" name="Subtitle 2"/>
          <p:cNvSpPr>
            <a:spLocks noGrp="1"/>
          </p:cNvSpPr>
          <p:nvPr>
            <p:ph type="subTitle" idx="1"/>
          </p:nvPr>
        </p:nvSpPr>
        <p:spPr>
          <a:xfrm>
            <a:off x="762000" y="4724400"/>
            <a:ext cx="7194376" cy="990600"/>
          </a:xfrm>
        </p:spPr>
        <p:txBody>
          <a:bodyPr/>
          <a:lstStyle/>
          <a:p>
            <a:r>
              <a:rPr lang="en-US" dirty="0" smtClean="0"/>
              <a:t>Order and sense-what you need to use in your essays!</a:t>
            </a:r>
            <a:endParaRPr lang="en-US" dirty="0"/>
          </a:p>
        </p:txBody>
      </p:sp>
    </p:spTree>
    <p:extLst>
      <p:ext uri="{BB962C8B-B14F-4D97-AF65-F5344CB8AC3E}">
        <p14:creationId xmlns:p14="http://schemas.microsoft.com/office/powerpoint/2010/main" val="187452453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Front Focus</a:t>
            </a:r>
            <a:endParaRPr lang="en-AU" dirty="0"/>
          </a:p>
        </p:txBody>
      </p:sp>
      <p:sp>
        <p:nvSpPr>
          <p:cNvPr id="3" name="Content Placeholder 2"/>
          <p:cNvSpPr>
            <a:spLocks noGrp="1"/>
          </p:cNvSpPr>
          <p:nvPr>
            <p:ph idx="1"/>
          </p:nvPr>
        </p:nvSpPr>
        <p:spPr>
          <a:xfrm>
            <a:off x="762000" y="685800"/>
            <a:ext cx="7986464" cy="4831432"/>
          </a:xfrm>
        </p:spPr>
        <p:txBody>
          <a:bodyPr>
            <a:normAutofit/>
          </a:bodyPr>
          <a:lstStyle/>
          <a:p>
            <a:r>
              <a:rPr lang="en-AU" dirty="0" smtClean="0"/>
              <a:t>Front focus- bringing information which would normally appear later to the front position in a sentence, to give it extra prominence.</a:t>
            </a:r>
          </a:p>
          <a:p>
            <a:pPr marL="0" indent="0">
              <a:buNone/>
            </a:pPr>
            <a:r>
              <a:rPr lang="en-AU" dirty="0" smtClean="0"/>
              <a:t>EG	Always in motion, the future is.</a:t>
            </a:r>
          </a:p>
          <a:p>
            <a:pPr marL="0" indent="0">
              <a:buNone/>
            </a:pPr>
            <a:r>
              <a:rPr lang="en-AU" dirty="0"/>
              <a:t>	</a:t>
            </a:r>
            <a:r>
              <a:rPr lang="en-AU" dirty="0" smtClean="0"/>
              <a:t>Happiness was what she sought.</a:t>
            </a:r>
          </a:p>
          <a:p>
            <a:pPr marL="0" indent="0">
              <a:buNone/>
            </a:pPr>
            <a:r>
              <a:rPr lang="en-AU" dirty="0"/>
              <a:t>	</a:t>
            </a:r>
            <a:r>
              <a:rPr lang="en-AU" dirty="0" smtClean="0"/>
              <a:t>When we get home, let’s watch a video.</a:t>
            </a:r>
          </a:p>
          <a:p>
            <a:pPr marL="0" indent="0">
              <a:buNone/>
            </a:pPr>
            <a:endParaRPr lang="en-AU" dirty="0" smtClean="0"/>
          </a:p>
          <a:p>
            <a:pPr marL="0" indent="0">
              <a:buNone/>
            </a:pPr>
            <a:r>
              <a:rPr lang="en-AU" dirty="0" smtClean="0"/>
              <a:t>What effect does this have when we read the sentence below:</a:t>
            </a:r>
          </a:p>
          <a:p>
            <a:pPr marL="0" indent="0">
              <a:buNone/>
            </a:pPr>
            <a:r>
              <a:rPr lang="en-US" i="1" dirty="0" smtClean="0"/>
              <a:t>On September 2, the 35th anniversary of the beginning of his police career, Commissioner </a:t>
            </a:r>
            <a:r>
              <a:rPr lang="en-US" i="1" dirty="0" err="1" smtClean="0"/>
              <a:t>Keelty</a:t>
            </a:r>
            <a:r>
              <a:rPr lang="en-US" i="1" dirty="0" smtClean="0"/>
              <a:t> will leave his post, with two years still to run on his contract.</a:t>
            </a:r>
            <a:endParaRPr lang="en-AU" i="1" dirty="0" smtClean="0"/>
          </a:p>
          <a:p>
            <a:pPr marL="0" indent="0">
              <a:buNone/>
            </a:pPr>
            <a:endParaRPr lang="en-AU" dirty="0" smtClean="0"/>
          </a:p>
        </p:txBody>
      </p:sp>
    </p:spTree>
    <p:extLst>
      <p:ext uri="{BB962C8B-B14F-4D97-AF65-F5344CB8AC3E}">
        <p14:creationId xmlns:p14="http://schemas.microsoft.com/office/powerpoint/2010/main" val="16841828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focus</a:t>
            </a:r>
            <a:endParaRPr lang="en-US" dirty="0"/>
          </a:p>
        </p:txBody>
      </p:sp>
      <p:sp>
        <p:nvSpPr>
          <p:cNvPr id="3" name="Content Placeholder 2"/>
          <p:cNvSpPr>
            <a:spLocks noGrp="1"/>
          </p:cNvSpPr>
          <p:nvPr>
            <p:ph idx="1"/>
          </p:nvPr>
        </p:nvSpPr>
        <p:spPr>
          <a:xfrm>
            <a:off x="539552" y="692696"/>
            <a:ext cx="8136904" cy="4687416"/>
          </a:xfrm>
        </p:spPr>
        <p:txBody>
          <a:bodyPr/>
          <a:lstStyle/>
          <a:p>
            <a:r>
              <a:rPr lang="en-AU" dirty="0"/>
              <a:t>End Focus</a:t>
            </a:r>
            <a:r>
              <a:rPr lang="en-AU" dirty="0" smtClean="0"/>
              <a:t>-prominence </a:t>
            </a:r>
            <a:r>
              <a:rPr lang="en-AU" dirty="0"/>
              <a:t>to the final part of the sentence and can enable suspense to build. Not as much prominence as in front focus, but more than if the information was embedded in the middle of a sentence</a:t>
            </a:r>
            <a:r>
              <a:rPr lang="en-AU" dirty="0" smtClean="0"/>
              <a:t>.</a:t>
            </a:r>
            <a:endParaRPr lang="en-AU" dirty="0"/>
          </a:p>
          <a:p>
            <a:pPr marL="0" indent="0">
              <a:buNone/>
            </a:pPr>
            <a:r>
              <a:rPr lang="en-AU" dirty="0" smtClean="0"/>
              <a:t>EG	</a:t>
            </a:r>
            <a:r>
              <a:rPr lang="en-AU" sz="2000" dirty="0" smtClean="0"/>
              <a:t>A very short run I can handle.</a:t>
            </a:r>
          </a:p>
          <a:p>
            <a:pPr marL="0" indent="0">
              <a:buNone/>
            </a:pPr>
            <a:r>
              <a:rPr lang="en-AU" sz="2000" dirty="0"/>
              <a:t>	</a:t>
            </a:r>
            <a:r>
              <a:rPr lang="en-US" sz="2000" dirty="0"/>
              <a:t>I believe he lost respect from </a:t>
            </a:r>
            <a:r>
              <a:rPr lang="en-US" sz="2000" dirty="0" smtClean="0"/>
              <a:t>his peers following </a:t>
            </a:r>
            <a:r>
              <a:rPr lang="en-US" sz="2000" dirty="0"/>
              <a:t>his </a:t>
            </a:r>
            <a:r>
              <a:rPr lang="en-US" sz="2000" dirty="0" smtClean="0"/>
              <a:t>dissent of  	Gillard.</a:t>
            </a:r>
            <a:endParaRPr lang="en-AU" sz="2000" dirty="0" smtClean="0"/>
          </a:p>
          <a:p>
            <a:r>
              <a:rPr lang="en-AU" dirty="0" smtClean="0"/>
              <a:t>Think of this as given and new information-audience will focus on the this new information if this is situated at the end of the sentence.</a:t>
            </a:r>
            <a:endParaRPr lang="en-AU" dirty="0"/>
          </a:p>
        </p:txBody>
      </p:sp>
    </p:spTree>
    <p:extLst>
      <p:ext uri="{BB962C8B-B14F-4D97-AF65-F5344CB8AC3E}">
        <p14:creationId xmlns:p14="http://schemas.microsoft.com/office/powerpoint/2010/main" val="9705982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Front or end focus?</a:t>
            </a:r>
            <a:endParaRPr lang="en-US" dirty="0"/>
          </a:p>
        </p:txBody>
      </p:sp>
      <p:sp>
        <p:nvSpPr>
          <p:cNvPr id="3" name="Content Placeholder 2"/>
          <p:cNvSpPr>
            <a:spLocks noGrp="1"/>
          </p:cNvSpPr>
          <p:nvPr>
            <p:ph idx="1"/>
          </p:nvPr>
        </p:nvSpPr>
        <p:spPr/>
        <p:txBody>
          <a:bodyPr/>
          <a:lstStyle/>
          <a:p>
            <a:pPr marL="457200" indent="-457200">
              <a:buAutoNum type="arabicParenR"/>
            </a:pPr>
            <a:r>
              <a:rPr lang="en-US" dirty="0" smtClean="0"/>
              <a:t>Everybody </a:t>
            </a:r>
            <a:r>
              <a:rPr lang="en-US" dirty="0"/>
              <a:t>in this room speaks two languages.</a:t>
            </a:r>
            <a:r>
              <a:rPr lang="en-US" dirty="0" smtClean="0"/>
              <a:t> Two </a:t>
            </a:r>
            <a:r>
              <a:rPr lang="en-US" dirty="0"/>
              <a:t>languages are spoken by everybody in this room</a:t>
            </a:r>
            <a:r>
              <a:rPr lang="en-US" dirty="0" smtClean="0"/>
              <a:t>.</a:t>
            </a:r>
          </a:p>
          <a:p>
            <a:pPr marL="457200" indent="-457200">
              <a:buAutoNum type="arabicParenR" startAt="2"/>
            </a:pPr>
            <a:r>
              <a:rPr lang="en-US" dirty="0" smtClean="0"/>
              <a:t>John </a:t>
            </a:r>
            <a:r>
              <a:rPr lang="en-US" dirty="0"/>
              <a:t>gave the books to my brother.</a:t>
            </a:r>
            <a:r>
              <a:rPr lang="en-US" dirty="0" smtClean="0"/>
              <a:t>  John </a:t>
            </a:r>
            <a:r>
              <a:rPr lang="en-US" dirty="0"/>
              <a:t>gave my brother the books</a:t>
            </a:r>
            <a:r>
              <a:rPr lang="en-US" dirty="0" smtClean="0"/>
              <a:t>.</a:t>
            </a:r>
          </a:p>
          <a:p>
            <a:pPr marL="457200" indent="-457200">
              <a:buAutoNum type="arabicParenR" startAt="2"/>
            </a:pPr>
            <a:r>
              <a:rPr lang="en-US" dirty="0" smtClean="0"/>
              <a:t> John </a:t>
            </a:r>
            <a:r>
              <a:rPr lang="en-US" dirty="0"/>
              <a:t>smeared paint on the wall.</a:t>
            </a:r>
            <a:r>
              <a:rPr lang="en-US" dirty="0" smtClean="0"/>
              <a:t> </a:t>
            </a:r>
            <a:r>
              <a:rPr lang="en-US" dirty="0"/>
              <a:t> </a:t>
            </a:r>
            <a:r>
              <a:rPr lang="en-US" dirty="0" smtClean="0"/>
              <a:t>John </a:t>
            </a:r>
            <a:r>
              <a:rPr lang="en-US" dirty="0"/>
              <a:t>smeared the wall with paint.</a:t>
            </a:r>
          </a:p>
        </p:txBody>
      </p:sp>
    </p:spTree>
    <p:extLst>
      <p:ext uri="{BB962C8B-B14F-4D97-AF65-F5344CB8AC3E}">
        <p14:creationId xmlns:p14="http://schemas.microsoft.com/office/powerpoint/2010/main" val="114259560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Clefting</a:t>
            </a:r>
            <a:r>
              <a:rPr lang="en-AU" dirty="0" smtClean="0"/>
              <a:t> </a:t>
            </a:r>
            <a:endParaRPr lang="en-AU" dirty="0"/>
          </a:p>
        </p:txBody>
      </p:sp>
      <p:sp>
        <p:nvSpPr>
          <p:cNvPr id="3" name="Content Placeholder 2"/>
          <p:cNvSpPr>
            <a:spLocks noGrp="1"/>
          </p:cNvSpPr>
          <p:nvPr>
            <p:ph idx="1"/>
          </p:nvPr>
        </p:nvSpPr>
        <p:spPr>
          <a:xfrm>
            <a:off x="762000" y="404664"/>
            <a:ext cx="7842448" cy="5256584"/>
          </a:xfrm>
        </p:spPr>
        <p:txBody>
          <a:bodyPr>
            <a:normAutofit/>
          </a:bodyPr>
          <a:lstStyle/>
          <a:p>
            <a:r>
              <a:rPr lang="en-AU" dirty="0" err="1" smtClean="0"/>
              <a:t>Clefting</a:t>
            </a:r>
            <a:r>
              <a:rPr lang="en-AU" dirty="0" smtClean="0"/>
              <a:t> means to cleave or to divide.  It divides a single clause into two clauses, each with it’s own verb.</a:t>
            </a:r>
          </a:p>
          <a:p>
            <a:r>
              <a:rPr lang="en-AU" dirty="0" smtClean="0"/>
              <a:t>It is used as a way to shift the focus of interest, and of getting our attention by delaying mention of what is of special interest.</a:t>
            </a:r>
          </a:p>
          <a:p>
            <a:pPr marL="0" indent="0">
              <a:buNone/>
            </a:pPr>
            <a:r>
              <a:rPr lang="en-AU" dirty="0" smtClean="0"/>
              <a:t>EG	‘Jenny ate the ice-cream’ becomes ‘It </a:t>
            </a:r>
            <a:r>
              <a:rPr lang="en-AU" i="1" dirty="0" smtClean="0"/>
              <a:t>was </a:t>
            </a:r>
            <a:r>
              <a:rPr lang="en-AU" dirty="0" smtClean="0"/>
              <a:t>Jenny who 	</a:t>
            </a:r>
            <a:r>
              <a:rPr lang="en-AU" i="1" dirty="0" smtClean="0"/>
              <a:t>ate</a:t>
            </a:r>
            <a:r>
              <a:rPr lang="en-AU" dirty="0" smtClean="0"/>
              <a:t> the ice-cream.’</a:t>
            </a:r>
          </a:p>
          <a:p>
            <a:pPr marL="0" indent="0">
              <a:buNone/>
            </a:pPr>
            <a:endParaRPr lang="en-AU" dirty="0" smtClean="0"/>
          </a:p>
          <a:p>
            <a:pPr marL="0" indent="0">
              <a:buNone/>
            </a:pPr>
            <a:r>
              <a:rPr lang="en-AU" dirty="0" smtClean="0"/>
              <a:t>	How do we change the sentence below?</a:t>
            </a:r>
          </a:p>
          <a:p>
            <a:pPr marL="0" indent="0">
              <a:buNone/>
            </a:pPr>
            <a:r>
              <a:rPr lang="en-AU" dirty="0" smtClean="0"/>
              <a:t>	‘Uncle Vernon had answered the call’ </a:t>
            </a:r>
            <a:endParaRPr lang="en-AU" dirty="0"/>
          </a:p>
        </p:txBody>
      </p:sp>
    </p:spTree>
    <p:extLst>
      <p:ext uri="{BB962C8B-B14F-4D97-AF65-F5344CB8AC3E}">
        <p14:creationId xmlns:p14="http://schemas.microsoft.com/office/powerpoint/2010/main" val="31847939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Clefting</a:t>
            </a:r>
            <a:r>
              <a:rPr lang="en-US" dirty="0" smtClean="0"/>
              <a:t> </a:t>
            </a:r>
            <a:endParaRPr lang="en-US" dirty="0"/>
          </a:p>
        </p:txBody>
      </p:sp>
      <p:sp>
        <p:nvSpPr>
          <p:cNvPr id="3" name="Content Placeholder 2"/>
          <p:cNvSpPr>
            <a:spLocks noGrp="1"/>
          </p:cNvSpPr>
          <p:nvPr>
            <p:ph idx="1"/>
          </p:nvPr>
        </p:nvSpPr>
        <p:spPr/>
        <p:txBody>
          <a:bodyPr/>
          <a:lstStyle/>
          <a:p>
            <a:r>
              <a:rPr lang="en-US" dirty="0"/>
              <a:t>How do we ‘</a:t>
            </a:r>
            <a:r>
              <a:rPr lang="en-US" dirty="0" err="1" smtClean="0"/>
              <a:t>decleave</a:t>
            </a:r>
            <a:r>
              <a:rPr lang="en-US" dirty="0" smtClean="0"/>
              <a:t>’ these sentences?</a:t>
            </a:r>
          </a:p>
          <a:p>
            <a:pPr marL="0" indent="0">
              <a:buNone/>
            </a:pPr>
            <a:r>
              <a:rPr lang="en-US" dirty="0" smtClean="0"/>
              <a:t>‘It is Ann that owns the cottage’</a:t>
            </a:r>
          </a:p>
          <a:p>
            <a:pPr marL="0" indent="0">
              <a:buNone/>
            </a:pPr>
            <a:r>
              <a:rPr lang="en-US" dirty="0" smtClean="0"/>
              <a:t>‘My father was born in India’</a:t>
            </a:r>
          </a:p>
          <a:p>
            <a:pPr marL="0" indent="0">
              <a:buNone/>
            </a:pPr>
            <a:endParaRPr lang="en-US" dirty="0"/>
          </a:p>
          <a:p>
            <a:r>
              <a:rPr lang="en-US" dirty="0" smtClean="0"/>
              <a:t>How do we cleft these sentences?</a:t>
            </a:r>
          </a:p>
          <a:p>
            <a:pPr marL="0" indent="0">
              <a:buNone/>
            </a:pPr>
            <a:r>
              <a:rPr lang="en-US" dirty="0" smtClean="0"/>
              <a:t>‘I enjoyed the last dance.’</a:t>
            </a:r>
          </a:p>
          <a:p>
            <a:pPr marL="0" indent="0">
              <a:buNone/>
            </a:pPr>
            <a:r>
              <a:rPr lang="en-US" dirty="0" smtClean="0"/>
              <a:t>‘The traffic is noisiest in London.’</a:t>
            </a:r>
          </a:p>
        </p:txBody>
      </p:sp>
    </p:spTree>
    <p:extLst>
      <p:ext uri="{BB962C8B-B14F-4D97-AF65-F5344CB8AC3E}">
        <p14:creationId xmlns:p14="http://schemas.microsoft.com/office/powerpoint/2010/main" val="191779330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626424" cy="1600200"/>
          </a:xfrm>
        </p:spPr>
        <p:txBody>
          <a:bodyPr>
            <a:normAutofit fontScale="90000"/>
          </a:bodyPr>
          <a:lstStyle/>
          <a:p>
            <a:r>
              <a:rPr lang="en-AU" dirty="0" smtClean="0"/>
              <a:t>Lexical/semantic cohesion</a:t>
            </a:r>
            <a:endParaRPr lang="en-AU" dirty="0"/>
          </a:p>
        </p:txBody>
      </p:sp>
      <p:sp>
        <p:nvSpPr>
          <p:cNvPr id="3" name="Content Placeholder 2"/>
          <p:cNvSpPr>
            <a:spLocks noGrp="1"/>
          </p:cNvSpPr>
          <p:nvPr>
            <p:ph idx="1"/>
          </p:nvPr>
        </p:nvSpPr>
        <p:spPr/>
        <p:txBody>
          <a:bodyPr/>
          <a:lstStyle/>
          <a:p>
            <a:r>
              <a:rPr lang="en-AU" dirty="0" smtClean="0"/>
              <a:t>Repetition</a:t>
            </a:r>
          </a:p>
          <a:p>
            <a:r>
              <a:rPr lang="en-AU" dirty="0" smtClean="0"/>
              <a:t>Collocation</a:t>
            </a:r>
          </a:p>
          <a:p>
            <a:r>
              <a:rPr lang="en-AU" dirty="0" smtClean="0"/>
              <a:t>Synonymy</a:t>
            </a:r>
          </a:p>
          <a:p>
            <a:r>
              <a:rPr lang="en-AU" dirty="0" smtClean="0"/>
              <a:t>Antonymy</a:t>
            </a:r>
          </a:p>
          <a:p>
            <a:r>
              <a:rPr lang="en-AU" dirty="0" smtClean="0"/>
              <a:t>Hyponymy</a:t>
            </a:r>
          </a:p>
          <a:p>
            <a:r>
              <a:rPr lang="en-AU" dirty="0"/>
              <a:t>S</a:t>
            </a:r>
            <a:r>
              <a:rPr lang="en-AU" dirty="0" smtClean="0"/>
              <a:t>ubstitution</a:t>
            </a:r>
            <a:endParaRPr lang="en-AU" dirty="0"/>
          </a:p>
        </p:txBody>
      </p:sp>
    </p:spTree>
    <p:extLst>
      <p:ext uri="{BB962C8B-B14F-4D97-AF65-F5344CB8AC3E}">
        <p14:creationId xmlns:p14="http://schemas.microsoft.com/office/powerpoint/2010/main" val="2896289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Repetition and synonyms</a:t>
            </a:r>
            <a:endParaRPr lang="en-AU" dirty="0"/>
          </a:p>
        </p:txBody>
      </p:sp>
      <p:sp>
        <p:nvSpPr>
          <p:cNvPr id="3" name="Content Placeholder 2"/>
          <p:cNvSpPr>
            <a:spLocks noGrp="1"/>
          </p:cNvSpPr>
          <p:nvPr>
            <p:ph idx="1"/>
          </p:nvPr>
        </p:nvSpPr>
        <p:spPr/>
        <p:txBody>
          <a:bodyPr>
            <a:normAutofit lnSpcReduction="10000"/>
          </a:bodyPr>
          <a:lstStyle/>
          <a:p>
            <a:r>
              <a:rPr lang="en-AU" dirty="0" smtClean="0"/>
              <a:t>This involves the </a:t>
            </a:r>
            <a:r>
              <a:rPr lang="en-AU" u="sng" dirty="0" smtClean="0"/>
              <a:t>repetition</a:t>
            </a:r>
            <a:r>
              <a:rPr lang="en-AU" dirty="0" smtClean="0"/>
              <a:t> of a single word. This has a cohesive effect because it forms a link between different sentences.</a:t>
            </a:r>
          </a:p>
          <a:p>
            <a:r>
              <a:rPr lang="en-AU" dirty="0" smtClean="0"/>
              <a:t>Example- ‘I have no great </a:t>
            </a:r>
            <a:r>
              <a:rPr lang="en-AU" i="1" dirty="0" smtClean="0"/>
              <a:t>news</a:t>
            </a:r>
            <a:r>
              <a:rPr lang="en-AU" dirty="0" smtClean="0"/>
              <a:t> to announce. I know it is</a:t>
            </a:r>
            <a:r>
              <a:rPr lang="en-AU" i="1" dirty="0" smtClean="0"/>
              <a:t> news </a:t>
            </a:r>
            <a:r>
              <a:rPr lang="en-AU" dirty="0" smtClean="0"/>
              <a:t>you have all been longing to hear.</a:t>
            </a:r>
            <a:endParaRPr lang="en-AU" dirty="0"/>
          </a:p>
          <a:p>
            <a:r>
              <a:rPr lang="en-AU" dirty="0" smtClean="0"/>
              <a:t>Sometimes the word itself is not repeated. Instead a </a:t>
            </a:r>
            <a:r>
              <a:rPr lang="en-AU" u="sng" dirty="0" smtClean="0"/>
              <a:t>synonym</a:t>
            </a:r>
            <a:r>
              <a:rPr lang="en-AU" dirty="0" smtClean="0"/>
              <a:t> is used. Example- ‘He </a:t>
            </a:r>
            <a:r>
              <a:rPr lang="en-AU" i="1" dirty="0" smtClean="0"/>
              <a:t>rapidly </a:t>
            </a:r>
            <a:r>
              <a:rPr lang="en-AU" dirty="0" smtClean="0"/>
              <a:t>gathered up the pieces of the vase and hid them under the sofa. He acted </a:t>
            </a:r>
            <a:r>
              <a:rPr lang="en-AU" i="1" dirty="0" smtClean="0"/>
              <a:t>quickly</a:t>
            </a:r>
            <a:r>
              <a:rPr lang="en-AU" dirty="0" smtClean="0"/>
              <a:t> because he did not want to be caught. The choice of synonym used might depend on the level of formality.</a:t>
            </a:r>
            <a:endParaRPr lang="en-AU" dirty="0"/>
          </a:p>
        </p:txBody>
      </p:sp>
    </p:spTree>
    <p:extLst>
      <p:ext uri="{BB962C8B-B14F-4D97-AF65-F5344CB8AC3E}">
        <p14:creationId xmlns:p14="http://schemas.microsoft.com/office/powerpoint/2010/main" val="1006949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Collocation</a:t>
            </a:r>
            <a:endParaRPr lang="en-AU" dirty="0"/>
          </a:p>
        </p:txBody>
      </p:sp>
      <p:sp>
        <p:nvSpPr>
          <p:cNvPr id="3" name="Content Placeholder 2"/>
          <p:cNvSpPr>
            <a:spLocks noGrp="1"/>
          </p:cNvSpPr>
          <p:nvPr>
            <p:ph idx="1"/>
          </p:nvPr>
        </p:nvSpPr>
        <p:spPr>
          <a:xfrm>
            <a:off x="762000" y="685800"/>
            <a:ext cx="7543800" cy="4687416"/>
          </a:xfrm>
        </p:spPr>
        <p:txBody>
          <a:bodyPr>
            <a:normAutofit/>
          </a:bodyPr>
          <a:lstStyle/>
          <a:p>
            <a:r>
              <a:rPr lang="en-AU" dirty="0" smtClean="0"/>
              <a:t>This refers to the tendency for certain words to occur together. It can be short expressions or longer stretches of text. Collocation is cohesive because it involves the use of words that, because of their meaning, are already linked in the reader’s mind.</a:t>
            </a:r>
          </a:p>
          <a:p>
            <a:pPr marL="0" indent="0">
              <a:buNone/>
            </a:pPr>
            <a:r>
              <a:rPr lang="en-AU" dirty="0" smtClean="0"/>
              <a:t>EG	‘tropical paradise’, ‘heavy rain’, ‘keep a promise’</a:t>
            </a:r>
          </a:p>
          <a:p>
            <a:pPr marL="0" indent="0">
              <a:buNone/>
            </a:pPr>
            <a:endParaRPr lang="en-AU" dirty="0" smtClean="0"/>
          </a:p>
          <a:p>
            <a:r>
              <a:rPr lang="en-AU" dirty="0" smtClean="0"/>
              <a:t>Exercise: How many collocations can you think of for the word ‘line’ and ‘long’ </a:t>
            </a:r>
            <a:r>
              <a:rPr lang="en-AU" dirty="0"/>
              <a:t>(</a:t>
            </a:r>
            <a:r>
              <a:rPr lang="en-AU" dirty="0" smtClean="0"/>
              <a:t>these two words have a large unlimited range of collocations. Some words are restricted ‘spick’ as in ‘spick and span’)</a:t>
            </a:r>
            <a:endParaRPr lang="en-AU" dirty="0"/>
          </a:p>
        </p:txBody>
      </p:sp>
    </p:spTree>
    <p:extLst>
      <p:ext uri="{BB962C8B-B14F-4D97-AF65-F5344CB8AC3E}">
        <p14:creationId xmlns:p14="http://schemas.microsoft.com/office/powerpoint/2010/main" val="3292242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a:t>
            </a:r>
            <a:r>
              <a:rPr lang="en-AU" dirty="0" smtClean="0"/>
              <a:t>ubstitution</a:t>
            </a:r>
            <a:endParaRPr lang="en-AU" dirty="0"/>
          </a:p>
        </p:txBody>
      </p:sp>
      <p:sp>
        <p:nvSpPr>
          <p:cNvPr id="3" name="Content Placeholder 2"/>
          <p:cNvSpPr>
            <a:spLocks noGrp="1"/>
          </p:cNvSpPr>
          <p:nvPr>
            <p:ph idx="1"/>
          </p:nvPr>
        </p:nvSpPr>
        <p:spPr/>
        <p:txBody>
          <a:bodyPr/>
          <a:lstStyle/>
          <a:p>
            <a:r>
              <a:rPr lang="en-AU" dirty="0" smtClean="0"/>
              <a:t>One word is substituted for another. </a:t>
            </a:r>
          </a:p>
          <a:p>
            <a:pPr marL="0" indent="0">
              <a:buNone/>
            </a:pPr>
            <a:r>
              <a:rPr lang="en-AU" dirty="0" smtClean="0"/>
              <a:t>EG	‘I’ve got a pencil. Do you have one?’</a:t>
            </a:r>
          </a:p>
          <a:p>
            <a:pPr marL="0" indent="0">
              <a:buNone/>
            </a:pPr>
            <a:endParaRPr lang="en-AU" dirty="0"/>
          </a:p>
          <a:p>
            <a:r>
              <a:rPr lang="en-AU" dirty="0" smtClean="0"/>
              <a:t>Avoids repetition</a:t>
            </a:r>
          </a:p>
          <a:p>
            <a:pPr marL="0" indent="0">
              <a:buNone/>
            </a:pPr>
            <a:r>
              <a:rPr lang="en-AU" dirty="0" smtClean="0"/>
              <a:t>EG	I bet you get married before I get married.</a:t>
            </a:r>
          </a:p>
          <a:p>
            <a:pPr marL="0" indent="0">
              <a:buNone/>
            </a:pPr>
            <a:r>
              <a:rPr lang="en-AU" dirty="0"/>
              <a:t>	</a:t>
            </a:r>
            <a:r>
              <a:rPr lang="en-AU" dirty="0" smtClean="0"/>
              <a:t>I bet you get married before I do.</a:t>
            </a:r>
          </a:p>
        </p:txBody>
      </p:sp>
    </p:spTree>
    <p:extLst>
      <p:ext uri="{BB962C8B-B14F-4D97-AF65-F5344CB8AC3E}">
        <p14:creationId xmlns:p14="http://schemas.microsoft.com/office/powerpoint/2010/main" val="1488127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914456" cy="1600200"/>
          </a:xfrm>
        </p:spPr>
        <p:txBody>
          <a:bodyPr>
            <a:normAutofit fontScale="90000"/>
          </a:bodyPr>
          <a:lstStyle/>
          <a:p>
            <a:r>
              <a:rPr lang="en-US" dirty="0" smtClean="0"/>
              <a:t>Identifying cohesive devices</a:t>
            </a:r>
            <a:endParaRPr lang="en-US" dirty="0"/>
          </a:p>
        </p:txBody>
      </p:sp>
      <p:sp>
        <p:nvSpPr>
          <p:cNvPr id="3" name="Content Placeholder 2"/>
          <p:cNvSpPr>
            <a:spLocks noGrp="1"/>
          </p:cNvSpPr>
          <p:nvPr>
            <p:ph idx="1"/>
          </p:nvPr>
        </p:nvSpPr>
        <p:spPr/>
        <p:txBody>
          <a:bodyPr/>
          <a:lstStyle/>
          <a:p>
            <a:r>
              <a:rPr lang="en-US" dirty="0" smtClean="0"/>
              <a:t>Time flies. You can’t though, but yes, it flies too quickly.</a:t>
            </a:r>
          </a:p>
        </p:txBody>
      </p:sp>
    </p:spTree>
    <p:extLst>
      <p:ext uri="{BB962C8B-B14F-4D97-AF65-F5344CB8AC3E}">
        <p14:creationId xmlns:p14="http://schemas.microsoft.com/office/powerpoint/2010/main" val="1855528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Cohesion</a:t>
            </a:r>
            <a:endParaRPr lang="en-AU" dirty="0"/>
          </a:p>
        </p:txBody>
      </p:sp>
      <p:sp>
        <p:nvSpPr>
          <p:cNvPr id="5" name="Content Placeholder 4"/>
          <p:cNvSpPr>
            <a:spLocks noGrp="1"/>
          </p:cNvSpPr>
          <p:nvPr>
            <p:ph idx="1"/>
          </p:nvPr>
        </p:nvSpPr>
        <p:spPr/>
        <p:txBody>
          <a:bodyPr>
            <a:normAutofit/>
          </a:bodyPr>
          <a:lstStyle/>
          <a:p>
            <a:r>
              <a:rPr lang="en-AU" dirty="0" smtClean="0"/>
              <a:t>The techniques and devices used to connect different parts of a text. They help the sentences of a text hang together</a:t>
            </a:r>
            <a:r>
              <a:rPr lang="en-AU" dirty="0"/>
              <a:t> </a:t>
            </a:r>
            <a:r>
              <a:rPr lang="en-AU" dirty="0" smtClean="0"/>
              <a:t>so that the reader is able to ‘track’ the meaning.</a:t>
            </a:r>
          </a:p>
          <a:p>
            <a:r>
              <a:rPr lang="en-AU" dirty="0" smtClean="0"/>
              <a:t>It is possible to invent a sequence of sentences that  are highly cohesive but incoherent.</a:t>
            </a:r>
          </a:p>
          <a:p>
            <a:pPr marL="0" indent="0">
              <a:buNone/>
            </a:pPr>
            <a:r>
              <a:rPr lang="en-AU" dirty="0" smtClean="0"/>
              <a:t>EG	‘A week has seven </a:t>
            </a:r>
            <a:r>
              <a:rPr lang="en-AU" i="1" dirty="0" smtClean="0"/>
              <a:t>days.</a:t>
            </a:r>
            <a:r>
              <a:rPr lang="en-AU" dirty="0" smtClean="0"/>
              <a:t> Every </a:t>
            </a:r>
            <a:r>
              <a:rPr lang="en-AU" i="1" dirty="0" smtClean="0"/>
              <a:t>day</a:t>
            </a:r>
            <a:r>
              <a:rPr lang="en-AU" dirty="0" smtClean="0"/>
              <a:t> I feed my </a:t>
            </a:r>
            <a:r>
              <a:rPr lang="en-AU" i="1" dirty="0" smtClean="0"/>
              <a:t>cat. Cats </a:t>
            </a:r>
            <a:r>
              <a:rPr lang="en-AU" dirty="0" smtClean="0"/>
              <a:t>have four legs. The cat is on the </a:t>
            </a:r>
            <a:r>
              <a:rPr lang="en-AU" i="1" dirty="0" smtClean="0"/>
              <a:t>mat. Mat</a:t>
            </a:r>
            <a:r>
              <a:rPr lang="en-AU" dirty="0" smtClean="0"/>
              <a:t> has three letters.</a:t>
            </a:r>
          </a:p>
        </p:txBody>
      </p:sp>
    </p:spTree>
    <p:extLst>
      <p:ext uri="{BB962C8B-B14F-4D97-AF65-F5344CB8AC3E}">
        <p14:creationId xmlns:p14="http://schemas.microsoft.com/office/powerpoint/2010/main" val="20260254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Grammatical Cohesion</a:t>
            </a:r>
            <a:endParaRPr lang="en-AU" dirty="0"/>
          </a:p>
        </p:txBody>
      </p:sp>
      <p:sp>
        <p:nvSpPr>
          <p:cNvPr id="3" name="Content Placeholder 2"/>
          <p:cNvSpPr>
            <a:spLocks noGrp="1"/>
          </p:cNvSpPr>
          <p:nvPr>
            <p:ph idx="1"/>
          </p:nvPr>
        </p:nvSpPr>
        <p:spPr/>
        <p:txBody>
          <a:bodyPr/>
          <a:lstStyle/>
          <a:p>
            <a:r>
              <a:rPr lang="en-AU" dirty="0" smtClean="0"/>
              <a:t>Reference (anaphoric and </a:t>
            </a:r>
            <a:r>
              <a:rPr lang="en-AU" dirty="0" err="1" smtClean="0"/>
              <a:t>cataphoric</a:t>
            </a:r>
            <a:r>
              <a:rPr lang="en-AU" dirty="0" smtClean="0"/>
              <a:t>)</a:t>
            </a:r>
          </a:p>
          <a:p>
            <a:r>
              <a:rPr lang="en-AU" dirty="0" err="1" smtClean="0"/>
              <a:t>Deictics</a:t>
            </a:r>
            <a:r>
              <a:rPr lang="en-AU" dirty="0" smtClean="0"/>
              <a:t> (deixis)</a:t>
            </a:r>
          </a:p>
          <a:p>
            <a:r>
              <a:rPr lang="en-AU" dirty="0" smtClean="0"/>
              <a:t>Ellipsis</a:t>
            </a:r>
          </a:p>
          <a:p>
            <a:r>
              <a:rPr lang="en-AU" dirty="0" smtClean="0"/>
              <a:t>Conjunction</a:t>
            </a:r>
          </a:p>
          <a:p>
            <a:r>
              <a:rPr lang="en-AU" dirty="0" smtClean="0"/>
              <a:t>Information flow (clefting, front focus and end focus)</a:t>
            </a:r>
          </a:p>
          <a:p>
            <a:pPr marL="0" indent="0">
              <a:buNone/>
            </a:pPr>
            <a:endParaRPr lang="en-AU" dirty="0"/>
          </a:p>
        </p:txBody>
      </p:sp>
    </p:spTree>
    <p:extLst>
      <p:ext uri="{BB962C8B-B14F-4D97-AF65-F5344CB8AC3E}">
        <p14:creationId xmlns:p14="http://schemas.microsoft.com/office/powerpoint/2010/main" val="95607720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Reference</a:t>
            </a:r>
            <a:endParaRPr lang="en-AU" dirty="0"/>
          </a:p>
        </p:txBody>
      </p:sp>
      <p:sp>
        <p:nvSpPr>
          <p:cNvPr id="3" name="Content Placeholder 2"/>
          <p:cNvSpPr>
            <a:spLocks noGrp="1"/>
          </p:cNvSpPr>
          <p:nvPr>
            <p:ph idx="1"/>
          </p:nvPr>
        </p:nvSpPr>
        <p:spPr/>
        <p:txBody>
          <a:bodyPr/>
          <a:lstStyle/>
          <a:p>
            <a:r>
              <a:rPr lang="en-AU" dirty="0" smtClean="0"/>
              <a:t>Anaphoric-when a word refers back to something that has already been mentioned, this is an </a:t>
            </a:r>
            <a:r>
              <a:rPr lang="en-AU" i="1" dirty="0" smtClean="0"/>
              <a:t>anaphoric reference.</a:t>
            </a:r>
          </a:p>
          <a:p>
            <a:pPr marL="0" indent="0">
              <a:buNone/>
            </a:pPr>
            <a:r>
              <a:rPr lang="en-AU" dirty="0" smtClean="0"/>
              <a:t>EG	‘My great-grandfather was an Irishman. </a:t>
            </a:r>
            <a:r>
              <a:rPr lang="en-AU" i="1" dirty="0" smtClean="0"/>
              <a:t>He</a:t>
            </a:r>
            <a:r>
              <a:rPr lang="en-AU" dirty="0" smtClean="0"/>
              <a:t> (pron.) 	was born in Dublin in 1875.’ </a:t>
            </a:r>
          </a:p>
          <a:p>
            <a:r>
              <a:rPr lang="en-AU" dirty="0" smtClean="0"/>
              <a:t>Cataphoric- when a word refers to something that hasn’t been mentioned yet. </a:t>
            </a:r>
          </a:p>
          <a:p>
            <a:pPr marL="0" indent="0">
              <a:buNone/>
            </a:pPr>
            <a:r>
              <a:rPr lang="en-AU" dirty="0" smtClean="0"/>
              <a:t>EG	‘He gave the </a:t>
            </a:r>
            <a:r>
              <a:rPr lang="en-AU" i="1" dirty="0" smtClean="0"/>
              <a:t>following</a:t>
            </a:r>
            <a:r>
              <a:rPr lang="en-AU" dirty="0" smtClean="0"/>
              <a:t> reasons for his decision’ 	</a:t>
            </a:r>
            <a:endParaRPr lang="en-AU" dirty="0"/>
          </a:p>
        </p:txBody>
      </p:sp>
    </p:spTree>
    <p:extLst>
      <p:ext uri="{BB962C8B-B14F-4D97-AF65-F5344CB8AC3E}">
        <p14:creationId xmlns:p14="http://schemas.microsoft.com/office/powerpoint/2010/main" val="10973276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Deictics</a:t>
            </a:r>
            <a:endParaRPr lang="en-AU" dirty="0"/>
          </a:p>
        </p:txBody>
      </p:sp>
      <p:sp>
        <p:nvSpPr>
          <p:cNvPr id="3" name="Content Placeholder 2"/>
          <p:cNvSpPr>
            <a:spLocks noGrp="1"/>
          </p:cNvSpPr>
          <p:nvPr>
            <p:ph idx="1"/>
          </p:nvPr>
        </p:nvSpPr>
        <p:spPr/>
        <p:txBody>
          <a:bodyPr/>
          <a:lstStyle/>
          <a:p>
            <a:r>
              <a:rPr lang="en-AU" dirty="0" smtClean="0"/>
              <a:t>Deixis/deictic expressions- terms which refer to the personal, temporal or locational characteristics of a situation, and whose meaning only makes sense in that context or situation.</a:t>
            </a:r>
          </a:p>
          <a:p>
            <a:pPr marL="0" indent="0">
              <a:buNone/>
            </a:pPr>
            <a:r>
              <a:rPr lang="en-AU" dirty="0" smtClean="0"/>
              <a:t>EG	‘here’ and ‘there’ and ‘this’ and ‘that’ only make 	sense when taken in context.</a:t>
            </a:r>
          </a:p>
          <a:p>
            <a:r>
              <a:rPr lang="en-AU" dirty="0" smtClean="0"/>
              <a:t>Language is used to ‘point’ to the aspects of an event.</a:t>
            </a:r>
            <a:endParaRPr lang="en-AU" dirty="0"/>
          </a:p>
        </p:txBody>
      </p:sp>
    </p:spTree>
    <p:extLst>
      <p:ext uri="{BB962C8B-B14F-4D97-AF65-F5344CB8AC3E}">
        <p14:creationId xmlns:p14="http://schemas.microsoft.com/office/powerpoint/2010/main" val="8208267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Deictics</a:t>
            </a:r>
            <a:endParaRPr lang="en-US" dirty="0"/>
          </a:p>
        </p:txBody>
      </p:sp>
      <p:sp>
        <p:nvSpPr>
          <p:cNvPr id="3" name="Content Placeholder 2"/>
          <p:cNvSpPr>
            <a:spLocks noGrp="1"/>
          </p:cNvSpPr>
          <p:nvPr>
            <p:ph idx="1"/>
          </p:nvPr>
        </p:nvSpPr>
        <p:spPr/>
        <p:txBody>
          <a:bodyPr/>
          <a:lstStyle/>
          <a:p>
            <a:pPr marL="0" indent="0">
              <a:buNone/>
            </a:pPr>
            <a:r>
              <a:rPr lang="en-US" dirty="0" smtClean="0"/>
              <a:t>‘When language is spoken, it occurs in a specific location, at a specific time, is produced by a specific person and is (usually) addressed to some specific other person or persons. Only written language can ever be free of this kind of anchoring in the extra linguistic situation. A sequence on a slip of paper can move through space and time, ‘speaker’-less, and address-less. All natural, spoken language have devices that link the utterance with its </a:t>
            </a:r>
            <a:r>
              <a:rPr lang="en-US" dirty="0" err="1" smtClean="0"/>
              <a:t>spatio</a:t>
            </a:r>
            <a:r>
              <a:rPr lang="en-US" dirty="0" smtClean="0"/>
              <a:t>-temporal and personal context. This link is called ‘</a:t>
            </a:r>
            <a:r>
              <a:rPr lang="en-US" dirty="0" err="1" smtClean="0"/>
              <a:t>deixis</a:t>
            </a:r>
            <a:r>
              <a:rPr lang="en-US" dirty="0" smtClean="0"/>
              <a:t>’.</a:t>
            </a:r>
          </a:p>
          <a:p>
            <a:pPr marL="0" indent="0">
              <a:buNone/>
            </a:pPr>
            <a:r>
              <a:rPr lang="en-US" dirty="0"/>
              <a:t>	</a:t>
            </a:r>
            <a:r>
              <a:rPr lang="en-US" dirty="0" smtClean="0"/>
              <a:t>	</a:t>
            </a:r>
            <a:r>
              <a:rPr lang="en-US" smtClean="0"/>
              <a:t>			Christine </a:t>
            </a:r>
            <a:r>
              <a:rPr lang="en-US" dirty="0" err="1" smtClean="0"/>
              <a:t>Tanz</a:t>
            </a:r>
            <a:endParaRPr lang="en-US" dirty="0"/>
          </a:p>
        </p:txBody>
      </p:sp>
    </p:spTree>
    <p:extLst>
      <p:ext uri="{BB962C8B-B14F-4D97-AF65-F5344CB8AC3E}">
        <p14:creationId xmlns:p14="http://schemas.microsoft.com/office/powerpoint/2010/main" val="31862258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Ellipsis</a:t>
            </a:r>
            <a:endParaRPr lang="en-AU" dirty="0"/>
          </a:p>
        </p:txBody>
      </p:sp>
      <p:sp>
        <p:nvSpPr>
          <p:cNvPr id="3" name="Content Placeholder 2"/>
          <p:cNvSpPr>
            <a:spLocks noGrp="1"/>
          </p:cNvSpPr>
          <p:nvPr>
            <p:ph idx="1"/>
          </p:nvPr>
        </p:nvSpPr>
        <p:spPr/>
        <p:txBody>
          <a:bodyPr/>
          <a:lstStyle/>
          <a:p>
            <a:r>
              <a:rPr lang="en-AU" dirty="0" smtClean="0"/>
              <a:t>Ellipsis occurs when elements are omitted from a sentence. This becomes a cohesive device if an earlier part of the text enables us to supply the missing elements. </a:t>
            </a:r>
          </a:p>
          <a:p>
            <a:pPr marL="0" indent="0">
              <a:buNone/>
            </a:pPr>
            <a:r>
              <a:rPr lang="en-AU" dirty="0" smtClean="0"/>
              <a:t>EG	‘Beer cans littered the floor, the television had been </a:t>
            </a:r>
            <a:r>
              <a:rPr lang="en-AU" dirty="0"/>
              <a:t>	</a:t>
            </a:r>
            <a:r>
              <a:rPr lang="en-AU" dirty="0" smtClean="0"/>
              <a:t>kicked in and graffiti covered the walls. A bit of a 	mess.’ </a:t>
            </a:r>
          </a:p>
          <a:p>
            <a:pPr marL="0" indent="0">
              <a:buNone/>
            </a:pPr>
            <a:endParaRPr lang="en-AU" dirty="0" smtClean="0"/>
          </a:p>
          <a:p>
            <a:pPr marL="0" indent="0">
              <a:buNone/>
            </a:pPr>
            <a:r>
              <a:rPr lang="en-AU" dirty="0"/>
              <a:t>	</a:t>
            </a:r>
            <a:r>
              <a:rPr lang="en-AU" dirty="0" smtClean="0"/>
              <a:t>‘Where did you see the car. In the street.’</a:t>
            </a:r>
            <a:endParaRPr lang="en-AU" dirty="0"/>
          </a:p>
        </p:txBody>
      </p:sp>
    </p:spTree>
    <p:extLst>
      <p:ext uri="{BB962C8B-B14F-4D97-AF65-F5344CB8AC3E}">
        <p14:creationId xmlns:p14="http://schemas.microsoft.com/office/powerpoint/2010/main" val="22219597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914456" cy="1600200"/>
          </a:xfrm>
        </p:spPr>
        <p:txBody>
          <a:bodyPr>
            <a:normAutofit fontScale="90000"/>
          </a:bodyPr>
          <a:lstStyle/>
          <a:p>
            <a:r>
              <a:rPr lang="en-AU" dirty="0" smtClean="0"/>
              <a:t>Conjunctions and adverbials</a:t>
            </a:r>
            <a:endParaRPr lang="en-AU" dirty="0"/>
          </a:p>
        </p:txBody>
      </p:sp>
      <p:sp>
        <p:nvSpPr>
          <p:cNvPr id="3" name="Content Placeholder 2"/>
          <p:cNvSpPr>
            <a:spLocks noGrp="1"/>
          </p:cNvSpPr>
          <p:nvPr>
            <p:ph idx="1"/>
          </p:nvPr>
        </p:nvSpPr>
        <p:spPr/>
        <p:txBody>
          <a:bodyPr/>
          <a:lstStyle/>
          <a:p>
            <a:r>
              <a:rPr lang="en-AU" dirty="0" smtClean="0"/>
              <a:t>These words are also called connectives. They link together parts of a text and indicate relationship between them. For example if a sentence begins with ‘But’, what follows will in some way contrast with, or qualify, what has gone before. </a:t>
            </a:r>
          </a:p>
          <a:p>
            <a:pPr marL="0" indent="0">
              <a:buNone/>
            </a:pPr>
            <a:r>
              <a:rPr lang="en-AU" dirty="0" smtClean="0"/>
              <a:t>EG	The Prime Minister promised that the economy 	would soon recover. </a:t>
            </a:r>
            <a:r>
              <a:rPr lang="en-AU" i="1" dirty="0" smtClean="0"/>
              <a:t>But</a:t>
            </a:r>
            <a:r>
              <a:rPr lang="en-AU" dirty="0" smtClean="0"/>
              <a:t> it has not done so.</a:t>
            </a:r>
          </a:p>
          <a:p>
            <a:endParaRPr lang="en-AU" dirty="0"/>
          </a:p>
        </p:txBody>
      </p:sp>
    </p:spTree>
    <p:extLst>
      <p:ext uri="{BB962C8B-B14F-4D97-AF65-F5344CB8AC3E}">
        <p14:creationId xmlns:p14="http://schemas.microsoft.com/office/powerpoint/2010/main" val="30123360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Information flow</a:t>
            </a:r>
            <a:endParaRPr lang="en-AU" dirty="0"/>
          </a:p>
        </p:txBody>
      </p:sp>
      <p:sp>
        <p:nvSpPr>
          <p:cNvPr id="3" name="Content Placeholder 2"/>
          <p:cNvSpPr>
            <a:spLocks noGrp="1"/>
          </p:cNvSpPr>
          <p:nvPr>
            <p:ph idx="1"/>
          </p:nvPr>
        </p:nvSpPr>
        <p:spPr/>
        <p:txBody>
          <a:bodyPr/>
          <a:lstStyle/>
          <a:p>
            <a:r>
              <a:rPr lang="en-AU" dirty="0" smtClean="0"/>
              <a:t>Clefting</a:t>
            </a:r>
          </a:p>
          <a:p>
            <a:r>
              <a:rPr lang="en-AU" dirty="0" smtClean="0"/>
              <a:t>Front focus</a:t>
            </a:r>
          </a:p>
          <a:p>
            <a:r>
              <a:rPr lang="en-AU" dirty="0" smtClean="0"/>
              <a:t>End focus</a:t>
            </a:r>
            <a:endParaRPr lang="en-AU" dirty="0"/>
          </a:p>
        </p:txBody>
      </p:sp>
    </p:spTree>
    <p:extLst>
      <p:ext uri="{BB962C8B-B14F-4D97-AF65-F5344CB8AC3E}">
        <p14:creationId xmlns:p14="http://schemas.microsoft.com/office/powerpoint/2010/main" val="389315715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667</TotalTime>
  <Words>960</Words>
  <Application>Microsoft Macintosh PowerPoint</Application>
  <PresentationFormat>On-screen Show (4:3)</PresentationFormat>
  <Paragraphs>117</Paragraphs>
  <Slides>19</Slides>
  <Notes>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NewsPrint</vt:lpstr>
      <vt:lpstr>Cohesion and coherence</vt:lpstr>
      <vt:lpstr>Cohesion</vt:lpstr>
      <vt:lpstr>Grammatical Cohesion</vt:lpstr>
      <vt:lpstr>Reference</vt:lpstr>
      <vt:lpstr>Deictics</vt:lpstr>
      <vt:lpstr>Deictics</vt:lpstr>
      <vt:lpstr>Ellipsis</vt:lpstr>
      <vt:lpstr>Conjunctions and adverbials</vt:lpstr>
      <vt:lpstr>Information flow</vt:lpstr>
      <vt:lpstr>Front Focus</vt:lpstr>
      <vt:lpstr>End focus</vt:lpstr>
      <vt:lpstr>Front or end focus?</vt:lpstr>
      <vt:lpstr>Clefting </vt:lpstr>
      <vt:lpstr>Clefting </vt:lpstr>
      <vt:lpstr>Lexical/semantic cohesion</vt:lpstr>
      <vt:lpstr>Repetition and synonyms</vt:lpstr>
      <vt:lpstr>Collocation</vt:lpstr>
      <vt:lpstr>Substitution</vt:lpstr>
      <vt:lpstr>Identifying cohesive devices</vt:lpstr>
    </vt:vector>
  </TitlesOfParts>
  <Company>Braemar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Cohesion</dc:title>
  <dc:creator>HOPEL</dc:creator>
  <cp:lastModifiedBy>09115183 Gonzales</cp:lastModifiedBy>
  <cp:revision>40</cp:revision>
  <dcterms:created xsi:type="dcterms:W3CDTF">2012-04-19T02:58:16Z</dcterms:created>
  <dcterms:modified xsi:type="dcterms:W3CDTF">2014-04-30T23:40:29Z</dcterms:modified>
</cp:coreProperties>
</file>