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61" r:id="rId3"/>
    <p:sldId id="260" r:id="rId4"/>
    <p:sldId id="257"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6" d="100"/>
          <a:sy n="56" d="100"/>
        </p:scale>
        <p:origin x="-21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EF93E6-42FD-CF4C-BA4D-DBA27D6C6B1B}" type="datetimeFigureOut">
              <a:rPr lang="en-US" smtClean="0"/>
              <a:t>2/26/13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7EE83B-F592-D040-A584-4EA508042E60}" type="slidenum">
              <a:rPr lang="en-US" smtClean="0"/>
              <a:t>‹#›</a:t>
            </a:fld>
            <a:endParaRPr lang="en-US"/>
          </a:p>
        </p:txBody>
      </p:sp>
    </p:spTree>
    <p:extLst>
      <p:ext uri="{BB962C8B-B14F-4D97-AF65-F5344CB8AC3E}">
        <p14:creationId xmlns:p14="http://schemas.microsoft.com/office/powerpoint/2010/main" val="23193348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living ling</a:t>
            </a:r>
            <a:r>
              <a:rPr lang="en-US" baseline="0" dirty="0" smtClean="0"/>
              <a:t>o this is also referred to as parallelism-I would argue that listing is a type of parallelism, but the two should not be used </a:t>
            </a:r>
            <a:r>
              <a:rPr lang="en-US" baseline="0" dirty="0" err="1" smtClean="0"/>
              <a:t>interchangably</a:t>
            </a:r>
            <a:endParaRPr lang="en-US" baseline="0" dirty="0" smtClean="0"/>
          </a:p>
          <a:p>
            <a:r>
              <a:rPr lang="en-US" baseline="0" dirty="0" smtClean="0"/>
              <a:t>Parallelism as the repetition of phonemes, words or grammatical structure.</a:t>
            </a:r>
            <a:endParaRPr lang="en-US" dirty="0"/>
          </a:p>
        </p:txBody>
      </p:sp>
      <p:sp>
        <p:nvSpPr>
          <p:cNvPr id="4" name="Slide Number Placeholder 3"/>
          <p:cNvSpPr>
            <a:spLocks noGrp="1"/>
          </p:cNvSpPr>
          <p:nvPr>
            <p:ph type="sldNum" sz="quarter" idx="10"/>
          </p:nvPr>
        </p:nvSpPr>
        <p:spPr/>
        <p:txBody>
          <a:bodyPr/>
          <a:lstStyle/>
          <a:p>
            <a:fld id="{7F7EE83B-F592-D040-A584-4EA508042E60}" type="slidenum">
              <a:rPr lang="en-US" smtClean="0"/>
              <a:t>3</a:t>
            </a:fld>
            <a:endParaRPr lang="en-US"/>
          </a:p>
        </p:txBody>
      </p:sp>
    </p:spTree>
    <p:extLst>
      <p:ext uri="{BB962C8B-B14F-4D97-AF65-F5344CB8AC3E}">
        <p14:creationId xmlns:p14="http://schemas.microsoft.com/office/powerpoint/2010/main" val="1578282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Ranked</a:t>
            </a:r>
            <a:r>
              <a:rPr lang="en-US" baseline="0" dirty="0" smtClean="0"/>
              <a:t> according to importance-arbitrary</a:t>
            </a:r>
            <a:endParaRPr lang="en-US" dirty="0"/>
          </a:p>
        </p:txBody>
      </p:sp>
      <p:sp>
        <p:nvSpPr>
          <p:cNvPr id="4" name="Slide Number Placeholder 3"/>
          <p:cNvSpPr>
            <a:spLocks noGrp="1"/>
          </p:cNvSpPr>
          <p:nvPr>
            <p:ph type="sldNum" sz="quarter" idx="10"/>
          </p:nvPr>
        </p:nvSpPr>
        <p:spPr/>
        <p:txBody>
          <a:bodyPr/>
          <a:lstStyle/>
          <a:p>
            <a:fld id="{7F7EE83B-F592-D040-A584-4EA508042E60}" type="slidenum">
              <a:rPr lang="en-US" smtClean="0"/>
              <a:t>5</a:t>
            </a:fld>
            <a:endParaRPr lang="en-US"/>
          </a:p>
        </p:txBody>
      </p:sp>
    </p:spTree>
    <p:extLst>
      <p:ext uri="{BB962C8B-B14F-4D97-AF65-F5344CB8AC3E}">
        <p14:creationId xmlns:p14="http://schemas.microsoft.com/office/powerpoint/2010/main" val="1874100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AU"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dirty="0"/>
          </a:p>
        </p:txBody>
      </p:sp>
      <p:sp>
        <p:nvSpPr>
          <p:cNvPr id="4" name="Date Placeholder 3"/>
          <p:cNvSpPr>
            <a:spLocks noGrp="1"/>
          </p:cNvSpPr>
          <p:nvPr>
            <p:ph type="dt" sz="half" idx="10"/>
          </p:nvPr>
        </p:nvSpPr>
        <p:spPr/>
        <p:txBody>
          <a:bodyPr/>
          <a:lstStyle/>
          <a:p>
            <a:fld id="{C84CA703-36FC-CE46-BB55-97D8398E3EB5}" type="datetimeFigureOut">
              <a:rPr lang="en-US" smtClean="0"/>
              <a:t>2/26/13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61FD4-A7BD-294C-A866-228714F7FA5E}"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84CA703-36FC-CE46-BB55-97D8398E3EB5}" type="datetimeFigureOut">
              <a:rPr lang="en-US" smtClean="0"/>
              <a:t>2/26/13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61FD4-A7BD-294C-A866-228714F7FA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84CA703-36FC-CE46-BB55-97D8398E3EB5}" type="datetimeFigureOut">
              <a:rPr lang="en-US" smtClean="0"/>
              <a:t>2/26/13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61FD4-A7BD-294C-A866-228714F7FA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84CA703-36FC-CE46-BB55-97D8398E3EB5}" type="datetimeFigureOut">
              <a:rPr lang="en-US" smtClean="0"/>
              <a:t>2/26/13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61FD4-A7BD-294C-A866-228714F7FA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AU"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C84CA703-36FC-CE46-BB55-97D8398E3EB5}" type="datetimeFigureOut">
              <a:rPr lang="en-US" smtClean="0"/>
              <a:t>2/26/13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61FD4-A7BD-294C-A866-228714F7FA5E}"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C84CA703-36FC-CE46-BB55-97D8398E3EB5}" type="datetimeFigureOut">
              <a:rPr lang="en-US" smtClean="0"/>
              <a:t>2/26/13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61FD4-A7BD-294C-A866-228714F7FA5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C84CA703-36FC-CE46-BB55-97D8398E3EB5}" type="datetimeFigureOut">
              <a:rPr lang="en-US" smtClean="0"/>
              <a:t>2/26/13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761FD4-A7BD-294C-A866-228714F7FA5E}"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dirty="0"/>
          </a:p>
        </p:txBody>
      </p:sp>
      <p:sp>
        <p:nvSpPr>
          <p:cNvPr id="3" name="Date Placeholder 2"/>
          <p:cNvSpPr>
            <a:spLocks noGrp="1"/>
          </p:cNvSpPr>
          <p:nvPr>
            <p:ph type="dt" sz="half" idx="10"/>
          </p:nvPr>
        </p:nvSpPr>
        <p:spPr/>
        <p:txBody>
          <a:bodyPr/>
          <a:lstStyle/>
          <a:p>
            <a:fld id="{C84CA703-36FC-CE46-BB55-97D8398E3EB5}" type="datetimeFigureOut">
              <a:rPr lang="en-US" smtClean="0"/>
              <a:t>2/26/13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761FD4-A7BD-294C-A866-228714F7FA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CA703-36FC-CE46-BB55-97D8398E3EB5}" type="datetimeFigureOut">
              <a:rPr lang="en-US" smtClean="0"/>
              <a:t>2/26/13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761FD4-A7BD-294C-A866-228714F7FA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AU"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C84CA703-36FC-CE46-BB55-97D8398E3EB5}" type="datetimeFigureOut">
              <a:rPr lang="en-US" smtClean="0"/>
              <a:t>2/26/13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61FD4-A7BD-294C-A866-228714F7FA5E}"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AU"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C84CA703-36FC-CE46-BB55-97D8398E3EB5}" type="datetimeFigureOut">
              <a:rPr lang="en-US" smtClean="0"/>
              <a:t>2/26/13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61FD4-A7BD-294C-A866-228714F7FA5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C84CA703-36FC-CE46-BB55-97D8398E3EB5}" type="datetimeFigureOut">
              <a:rPr lang="en-US" smtClean="0"/>
              <a:t>2/26/13</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2761FD4-A7BD-294C-A866-228714F7FA5E}"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570" y="3654009"/>
            <a:ext cx="9144000" cy="2469712"/>
          </a:xfrm>
        </p:spPr>
        <p:txBody>
          <a:bodyPr/>
          <a:lstStyle/>
          <a:p>
            <a:r>
              <a:rPr lang="en-US" sz="5400" dirty="0" smtClean="0"/>
              <a:t>Semantic and syntactic </a:t>
            </a:r>
            <a:r>
              <a:rPr lang="en-US" sz="5400" dirty="0" smtClean="0"/>
              <a:t>patterning</a:t>
            </a:r>
            <a:endParaRPr lang="en-US" sz="5400" dirty="0"/>
          </a:p>
        </p:txBody>
      </p:sp>
    </p:spTree>
    <p:extLst>
      <p:ext uri="{BB962C8B-B14F-4D97-AF65-F5344CB8AC3E}">
        <p14:creationId xmlns:p14="http://schemas.microsoft.com/office/powerpoint/2010/main" val="3333410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lstStyle/>
          <a:p>
            <a:r>
              <a:rPr lang="en-US" dirty="0"/>
              <a:t>The attribution of human form, nature, or characteristics to something; the representation of a thing or abstraction as a person (esp. in a rhetorical figure or a metaphor); (</a:t>
            </a:r>
            <a:r>
              <a:rPr lang="en-US" i="1" dirty="0"/>
              <a:t>Art</a:t>
            </a:r>
            <a:r>
              <a:rPr lang="en-US" dirty="0"/>
              <a:t>) the symbolic representation of a thing or </a:t>
            </a:r>
            <a:r>
              <a:rPr lang="en-US" dirty="0" smtClean="0"/>
              <a:t>abstraction </a:t>
            </a:r>
            <a:r>
              <a:rPr lang="en-US" dirty="0"/>
              <a:t>by a human figure</a:t>
            </a:r>
            <a:r>
              <a:rPr lang="en-US" dirty="0" smtClean="0"/>
              <a:t>.</a:t>
            </a:r>
          </a:p>
          <a:p>
            <a:pPr marL="0" indent="0">
              <a:buNone/>
            </a:pPr>
            <a:r>
              <a:rPr lang="en-US" dirty="0" smtClean="0"/>
              <a:t>EG	With the grace of a ballerina, the paper floated up into the air, almost with the hope of someone eternally lost.</a:t>
            </a:r>
            <a:endParaRPr lang="en-US" dirty="0"/>
          </a:p>
        </p:txBody>
      </p:sp>
    </p:spTree>
    <p:extLst>
      <p:ext uri="{BB962C8B-B14F-4D97-AF65-F5344CB8AC3E}">
        <p14:creationId xmlns:p14="http://schemas.microsoft.com/office/powerpoint/2010/main" val="878476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Puns</a:t>
            </a:r>
            <a:endParaRPr lang="en-US" dirty="0"/>
          </a:p>
        </p:txBody>
      </p:sp>
      <p:sp>
        <p:nvSpPr>
          <p:cNvPr id="3" name="Content Placeholder 2"/>
          <p:cNvSpPr>
            <a:spLocks noGrp="1"/>
          </p:cNvSpPr>
          <p:nvPr>
            <p:ph idx="1"/>
          </p:nvPr>
        </p:nvSpPr>
        <p:spPr>
          <a:xfrm>
            <a:off x="761999" y="685799"/>
            <a:ext cx="7832113" cy="4666785"/>
          </a:xfrm>
        </p:spPr>
        <p:txBody>
          <a:bodyPr>
            <a:normAutofit/>
          </a:bodyPr>
          <a:lstStyle/>
          <a:p>
            <a:r>
              <a:rPr lang="en-US" dirty="0"/>
              <a:t>The use of a word in such a way as to suggest two or more meanings or different associations, or of two or more words of the same or nearly the same sound with different meanings, so as to produce a humorous effect; a play on words</a:t>
            </a:r>
            <a:r>
              <a:rPr lang="en-US" dirty="0" smtClean="0"/>
              <a:t>.</a:t>
            </a:r>
          </a:p>
          <a:p>
            <a:pPr marL="0" indent="0">
              <a:buNone/>
            </a:pPr>
            <a:r>
              <a:rPr lang="en-US" dirty="0" smtClean="0"/>
              <a:t>EG	</a:t>
            </a:r>
            <a:r>
              <a:rPr lang="en-US" b="1" dirty="0"/>
              <a:t>When the TV repairman got married the reception </a:t>
            </a:r>
            <a:r>
              <a:rPr lang="en-US" b="1" dirty="0" smtClean="0"/>
              <a:t>	was </a:t>
            </a:r>
            <a:r>
              <a:rPr lang="en-US" b="1" dirty="0"/>
              <a:t>excellent</a:t>
            </a:r>
            <a:r>
              <a:rPr lang="en-US" b="1" dirty="0" smtClean="0"/>
              <a:t>.</a:t>
            </a:r>
          </a:p>
          <a:p>
            <a:pPr marL="0" indent="0">
              <a:buNone/>
            </a:pPr>
            <a:r>
              <a:rPr lang="en-US" dirty="0" smtClean="0"/>
              <a:t>	The baker stopped making donuts after he got tired of 	the hole thing.</a:t>
            </a:r>
          </a:p>
          <a:p>
            <a:pPr marL="0" indent="0">
              <a:buNone/>
            </a:pPr>
            <a:r>
              <a:rPr lang="en-US" dirty="0" smtClean="0"/>
              <a:t>	</a:t>
            </a:r>
            <a:r>
              <a:rPr lang="en-US" b="1" dirty="0" smtClean="0"/>
              <a:t>Optometrists live long because they dilate.</a:t>
            </a:r>
            <a:endParaRPr lang="en-US" b="1" dirty="0"/>
          </a:p>
        </p:txBody>
      </p:sp>
    </p:spTree>
    <p:extLst>
      <p:ext uri="{BB962C8B-B14F-4D97-AF65-F5344CB8AC3E}">
        <p14:creationId xmlns:p14="http://schemas.microsoft.com/office/powerpoint/2010/main" val="499318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Syntactic patterns</a:t>
            </a:r>
            <a:endParaRPr lang="en-US" dirty="0"/>
          </a:p>
        </p:txBody>
      </p:sp>
      <p:sp>
        <p:nvSpPr>
          <p:cNvPr id="3" name="Content Placeholder 2"/>
          <p:cNvSpPr>
            <a:spLocks noGrp="1"/>
          </p:cNvSpPr>
          <p:nvPr>
            <p:ph idx="1"/>
          </p:nvPr>
        </p:nvSpPr>
        <p:spPr/>
        <p:txBody>
          <a:bodyPr/>
          <a:lstStyle/>
          <a:p>
            <a:r>
              <a:rPr lang="en-US" dirty="0" smtClean="0"/>
              <a:t>Antithesis</a:t>
            </a:r>
          </a:p>
          <a:p>
            <a:r>
              <a:rPr lang="en-US" dirty="0" smtClean="0"/>
              <a:t>Listing</a:t>
            </a:r>
          </a:p>
          <a:p>
            <a:r>
              <a:rPr lang="en-US" dirty="0" smtClean="0"/>
              <a:t>Parallelism</a:t>
            </a:r>
          </a:p>
        </p:txBody>
      </p:sp>
    </p:spTree>
    <p:extLst>
      <p:ext uri="{BB962C8B-B14F-4D97-AF65-F5344CB8AC3E}">
        <p14:creationId xmlns:p14="http://schemas.microsoft.com/office/powerpoint/2010/main" val="3403488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Syntactic parallelism</a:t>
            </a:r>
            <a:endParaRPr lang="en-US" dirty="0"/>
          </a:p>
        </p:txBody>
      </p:sp>
      <p:sp>
        <p:nvSpPr>
          <p:cNvPr id="3" name="Content Placeholder 2"/>
          <p:cNvSpPr>
            <a:spLocks noGrp="1"/>
          </p:cNvSpPr>
          <p:nvPr>
            <p:ph idx="1"/>
          </p:nvPr>
        </p:nvSpPr>
        <p:spPr/>
        <p:txBody>
          <a:bodyPr/>
          <a:lstStyle/>
          <a:p>
            <a:r>
              <a:rPr lang="en-US" dirty="0" smtClean="0"/>
              <a:t>Repetition of similar phrasal </a:t>
            </a:r>
            <a:r>
              <a:rPr lang="en-US" dirty="0" smtClean="0"/>
              <a:t>structures</a:t>
            </a:r>
          </a:p>
          <a:p>
            <a:r>
              <a:rPr lang="en-US" dirty="0" smtClean="0"/>
              <a:t>‘</a:t>
            </a:r>
            <a:r>
              <a:rPr lang="en-US" dirty="0" smtClean="0"/>
              <a:t>Listing</a:t>
            </a:r>
            <a:r>
              <a:rPr lang="en-US" dirty="0" smtClean="0"/>
              <a:t>’*</a:t>
            </a:r>
            <a:endParaRPr lang="en-US" dirty="0" smtClean="0"/>
          </a:p>
        </p:txBody>
      </p:sp>
    </p:spTree>
    <p:extLst>
      <p:ext uri="{BB962C8B-B14F-4D97-AF65-F5344CB8AC3E}">
        <p14:creationId xmlns:p14="http://schemas.microsoft.com/office/powerpoint/2010/main" val="2869797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n-US" dirty="0" smtClean="0"/>
              <a:t>ntithesis</a:t>
            </a:r>
            <a:endParaRPr lang="en-US" dirty="0"/>
          </a:p>
        </p:txBody>
      </p:sp>
      <p:sp>
        <p:nvSpPr>
          <p:cNvPr id="3" name="Content Placeholder 2"/>
          <p:cNvSpPr>
            <a:spLocks noGrp="1"/>
          </p:cNvSpPr>
          <p:nvPr>
            <p:ph idx="1"/>
          </p:nvPr>
        </p:nvSpPr>
        <p:spPr>
          <a:xfrm>
            <a:off x="761999" y="685800"/>
            <a:ext cx="7968167" cy="3886200"/>
          </a:xfrm>
        </p:spPr>
        <p:txBody>
          <a:bodyPr/>
          <a:lstStyle/>
          <a:p>
            <a:r>
              <a:rPr lang="en-US" dirty="0"/>
              <a:t>Rhetorical contrast of ideas by means of parallel arrangements of words, clauses, or sentences</a:t>
            </a:r>
            <a:r>
              <a:rPr lang="en-US" dirty="0" smtClean="0"/>
              <a:t>.</a:t>
            </a:r>
          </a:p>
          <a:p>
            <a:pPr marL="0" indent="0">
              <a:buNone/>
            </a:pPr>
            <a:r>
              <a:rPr lang="en-US" dirty="0" smtClean="0"/>
              <a:t>EG	‘To </a:t>
            </a:r>
            <a:r>
              <a:rPr lang="en-US" dirty="0" smtClean="0"/>
              <a:t>be or not to be, that is the question.’</a:t>
            </a:r>
          </a:p>
          <a:p>
            <a:pPr marL="0" indent="0">
              <a:buNone/>
            </a:pPr>
            <a:r>
              <a:rPr lang="en-US" dirty="0" smtClean="0"/>
              <a:t>	‘</a:t>
            </a:r>
            <a:r>
              <a:rPr lang="en-US" dirty="0" smtClean="0"/>
              <a:t>One small step for man, One giant leap for mankind.’</a:t>
            </a:r>
          </a:p>
          <a:p>
            <a:pPr marL="0" indent="0">
              <a:buNone/>
            </a:pPr>
            <a:r>
              <a:rPr lang="en-US" dirty="0"/>
              <a:t>	</a:t>
            </a:r>
            <a:r>
              <a:rPr lang="en-US" dirty="0" smtClean="0"/>
              <a:t>‘</a:t>
            </a:r>
            <a:r>
              <a:rPr lang="en-US" dirty="0" smtClean="0"/>
              <a:t>To </a:t>
            </a:r>
            <a:r>
              <a:rPr lang="en-US" dirty="0" smtClean="0"/>
              <a:t>err is human; to forgive is divine.’</a:t>
            </a:r>
            <a:endParaRPr lang="en-US" dirty="0"/>
          </a:p>
        </p:txBody>
      </p:sp>
    </p:spTree>
    <p:extLst>
      <p:ext uri="{BB962C8B-B14F-4D97-AF65-F5344CB8AC3E}">
        <p14:creationId xmlns:p14="http://schemas.microsoft.com/office/powerpoint/2010/main" val="3278126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Listing</a:t>
            </a:r>
            <a:endParaRPr lang="en-US" dirty="0"/>
          </a:p>
        </p:txBody>
      </p:sp>
      <p:sp>
        <p:nvSpPr>
          <p:cNvPr id="3" name="Content Placeholder 2"/>
          <p:cNvSpPr>
            <a:spLocks noGrp="1"/>
          </p:cNvSpPr>
          <p:nvPr>
            <p:ph idx="1"/>
          </p:nvPr>
        </p:nvSpPr>
        <p:spPr>
          <a:xfrm>
            <a:off x="762000" y="685799"/>
            <a:ext cx="7543800" cy="4734827"/>
          </a:xfrm>
        </p:spPr>
        <p:txBody>
          <a:bodyPr>
            <a:normAutofit fontScale="92500" lnSpcReduction="10000"/>
          </a:bodyPr>
          <a:lstStyle/>
          <a:p>
            <a:pPr marL="320040" lvl="1" indent="0">
              <a:buNone/>
            </a:pPr>
            <a:endParaRPr lang="en-US" dirty="0" smtClean="0"/>
          </a:p>
          <a:p>
            <a:r>
              <a:rPr lang="en-US" dirty="0" smtClean="0"/>
              <a:t>Parataxis; ranging of propositions without the use of connectives, propositions may be loosely connected semantically, no sense of hierarchy*</a:t>
            </a:r>
          </a:p>
          <a:p>
            <a:pPr marL="0" indent="0">
              <a:buNone/>
            </a:pPr>
            <a:r>
              <a:rPr lang="en-US" dirty="0" smtClean="0"/>
              <a:t>I </a:t>
            </a:r>
            <a:r>
              <a:rPr lang="en-US" dirty="0"/>
              <a:t>see the tracks of the railroads of the earth,</a:t>
            </a:r>
            <a:br>
              <a:rPr lang="en-US" dirty="0"/>
            </a:br>
            <a:r>
              <a:rPr lang="en-US" dirty="0"/>
              <a:t>I see them in Great Britain, I see them in Europe, I see them in Asia and in Africa </a:t>
            </a:r>
            <a:endParaRPr lang="en-US" dirty="0"/>
          </a:p>
          <a:p>
            <a:pPr marL="0" indent="0">
              <a:buNone/>
            </a:pPr>
            <a:r>
              <a:rPr lang="en-US" dirty="0" smtClean="0"/>
              <a:t>		Walt </a:t>
            </a:r>
            <a:r>
              <a:rPr lang="en-US" dirty="0"/>
              <a:t>Whitman, ‘</a:t>
            </a:r>
            <a:r>
              <a:rPr lang="en-US" dirty="0" err="1"/>
              <a:t>Salut</a:t>
            </a:r>
            <a:r>
              <a:rPr lang="en-US" dirty="0"/>
              <a:t> au Monde! 5:1-3’ </a:t>
            </a:r>
            <a:endParaRPr lang="en-US" dirty="0" smtClean="0"/>
          </a:p>
          <a:p>
            <a:pPr marL="0" indent="0">
              <a:buNone/>
            </a:pPr>
            <a:r>
              <a:rPr lang="en-US" dirty="0" smtClean="0"/>
              <a:t>‘the </a:t>
            </a:r>
            <a:r>
              <a:rPr lang="en-US" dirty="0"/>
              <a:t>only people for me are the mad ones, the ones who are mad to live, mad to talk, mad to be saved, desirous of everything at the same time, the ones who never yawn or say a commonplace thing, but burn, burn, burn like fabulous yellow roman candles exploding like spiders across the stars</a:t>
            </a:r>
            <a:r>
              <a:rPr lang="en-US" dirty="0" smtClean="0"/>
              <a:t>.’</a:t>
            </a:r>
          </a:p>
          <a:p>
            <a:pPr marL="0" indent="0">
              <a:buNone/>
            </a:pPr>
            <a:r>
              <a:rPr lang="en-US" dirty="0"/>
              <a:t>	</a:t>
            </a:r>
            <a:r>
              <a:rPr lang="en-US" dirty="0" smtClean="0"/>
              <a:t>	Jack Kerouac, ‘On the Road’</a:t>
            </a:r>
            <a:endParaRPr lang="en-US" dirty="0"/>
          </a:p>
          <a:p>
            <a:endParaRPr lang="en-US" dirty="0"/>
          </a:p>
        </p:txBody>
      </p:sp>
    </p:spTree>
    <p:extLst>
      <p:ext uri="{BB962C8B-B14F-4D97-AF65-F5344CB8AC3E}">
        <p14:creationId xmlns:p14="http://schemas.microsoft.com/office/powerpoint/2010/main" val="3205685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patterning</a:t>
            </a:r>
            <a:endParaRPr lang="en-US" dirty="0"/>
          </a:p>
        </p:txBody>
      </p:sp>
      <p:sp>
        <p:nvSpPr>
          <p:cNvPr id="3" name="Content Placeholder 2"/>
          <p:cNvSpPr>
            <a:spLocks noGrp="1"/>
          </p:cNvSpPr>
          <p:nvPr>
            <p:ph idx="1"/>
          </p:nvPr>
        </p:nvSpPr>
        <p:spPr/>
        <p:txBody>
          <a:bodyPr/>
          <a:lstStyle/>
          <a:p>
            <a:r>
              <a:rPr lang="en-US" dirty="0" smtClean="0"/>
              <a:t>Irony</a:t>
            </a:r>
          </a:p>
          <a:p>
            <a:r>
              <a:rPr lang="en-US" dirty="0" smtClean="0"/>
              <a:t>Metaphor</a:t>
            </a:r>
          </a:p>
          <a:p>
            <a:r>
              <a:rPr lang="en-US" dirty="0" smtClean="0"/>
              <a:t>Simile</a:t>
            </a:r>
          </a:p>
          <a:p>
            <a:r>
              <a:rPr lang="en-US" dirty="0" smtClean="0"/>
              <a:t>Personification</a:t>
            </a:r>
          </a:p>
          <a:p>
            <a:r>
              <a:rPr lang="en-US" dirty="0" smtClean="0"/>
              <a:t>Puns</a:t>
            </a:r>
          </a:p>
        </p:txBody>
      </p:sp>
    </p:spTree>
    <p:extLst>
      <p:ext uri="{BB962C8B-B14F-4D97-AF65-F5344CB8AC3E}">
        <p14:creationId xmlns:p14="http://schemas.microsoft.com/office/powerpoint/2010/main" val="1805343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 </a:t>
            </a:r>
            <a:endParaRPr lang="en-US" dirty="0"/>
          </a:p>
        </p:txBody>
      </p:sp>
      <p:sp>
        <p:nvSpPr>
          <p:cNvPr id="3" name="Content Placeholder 2"/>
          <p:cNvSpPr>
            <a:spLocks noGrp="1"/>
          </p:cNvSpPr>
          <p:nvPr>
            <p:ph idx="1"/>
          </p:nvPr>
        </p:nvSpPr>
        <p:spPr/>
        <p:txBody>
          <a:bodyPr/>
          <a:lstStyle/>
          <a:p>
            <a:r>
              <a:rPr lang="en-US" dirty="0"/>
              <a:t>A figure of speech in which the intended meaning is the opposite of that expressed by the words used; usually taking the form of sarcasm or ridicule in which laudatory expressions are used to imply condemnation or contempt</a:t>
            </a:r>
            <a:r>
              <a:rPr lang="en-US" dirty="0" smtClean="0"/>
              <a:t>.</a:t>
            </a:r>
          </a:p>
          <a:p>
            <a:r>
              <a:rPr lang="en-US" dirty="0" smtClean="0"/>
              <a:t>Statement is incongruous with what is actually occurring</a:t>
            </a:r>
          </a:p>
          <a:p>
            <a:pPr marL="0" indent="0">
              <a:buNone/>
            </a:pPr>
            <a:r>
              <a:rPr lang="en-US" dirty="0" smtClean="0"/>
              <a:t>EG	‘What a delightful day’ when in actual fact it is raining</a:t>
            </a:r>
            <a:endParaRPr lang="en-US" dirty="0"/>
          </a:p>
        </p:txBody>
      </p:sp>
    </p:spTree>
    <p:extLst>
      <p:ext uri="{BB962C8B-B14F-4D97-AF65-F5344CB8AC3E}">
        <p14:creationId xmlns:p14="http://schemas.microsoft.com/office/powerpoint/2010/main" val="1747282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 </a:t>
            </a:r>
            <a:endParaRPr lang="en-US" dirty="0"/>
          </a:p>
        </p:txBody>
      </p:sp>
      <p:sp>
        <p:nvSpPr>
          <p:cNvPr id="3" name="Content Placeholder 2"/>
          <p:cNvSpPr>
            <a:spLocks noGrp="1"/>
          </p:cNvSpPr>
          <p:nvPr>
            <p:ph idx="1"/>
          </p:nvPr>
        </p:nvSpPr>
        <p:spPr/>
        <p:txBody>
          <a:bodyPr/>
          <a:lstStyle/>
          <a:p>
            <a:r>
              <a:rPr lang="en-US" dirty="0"/>
              <a:t>A figure of speech in which a name or descriptive word or phrase is transferred to an object or action different from, but analogous to, that to which it is literally applicable; an instance of this, a metaphorical expression</a:t>
            </a:r>
            <a:r>
              <a:rPr lang="en-US" dirty="0" smtClean="0"/>
              <a:t>.</a:t>
            </a:r>
          </a:p>
          <a:p>
            <a:pPr marL="0" indent="0">
              <a:buNone/>
            </a:pPr>
            <a:r>
              <a:rPr lang="en-US" dirty="0" smtClean="0"/>
              <a:t>EG	School buzzed with the sense of business-hive?</a:t>
            </a:r>
          </a:p>
          <a:p>
            <a:pPr marL="0" indent="0">
              <a:buNone/>
            </a:pPr>
            <a:r>
              <a:rPr lang="en-US" dirty="0"/>
              <a:t>	</a:t>
            </a:r>
            <a:r>
              <a:rPr lang="en-US" dirty="0" smtClean="0"/>
              <a:t>peeling the onion to represent the removal of layers</a:t>
            </a:r>
            <a:endParaRPr lang="en-US" dirty="0"/>
          </a:p>
        </p:txBody>
      </p:sp>
    </p:spTree>
    <p:extLst>
      <p:ext uri="{BB962C8B-B14F-4D97-AF65-F5344CB8AC3E}">
        <p14:creationId xmlns:p14="http://schemas.microsoft.com/office/powerpoint/2010/main" val="1370393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Simile</a:t>
            </a:r>
            <a:endParaRPr lang="en-US" dirty="0"/>
          </a:p>
        </p:txBody>
      </p:sp>
      <p:sp>
        <p:nvSpPr>
          <p:cNvPr id="3" name="Content Placeholder 2"/>
          <p:cNvSpPr>
            <a:spLocks noGrp="1"/>
          </p:cNvSpPr>
          <p:nvPr>
            <p:ph idx="1"/>
          </p:nvPr>
        </p:nvSpPr>
        <p:spPr/>
        <p:txBody>
          <a:bodyPr/>
          <a:lstStyle/>
          <a:p>
            <a:r>
              <a:rPr lang="en-US" dirty="0"/>
              <a:t>A comparison of one thing with another, esp. as an ornament in poetry or rhetoric</a:t>
            </a:r>
            <a:r>
              <a:rPr lang="en-US" dirty="0" smtClean="0"/>
              <a:t>.</a:t>
            </a:r>
          </a:p>
          <a:p>
            <a:pPr marL="0" indent="0">
              <a:buNone/>
            </a:pPr>
            <a:r>
              <a:rPr lang="en-US" dirty="0" smtClean="0"/>
              <a:t>EG	Float like a butterfly; sting like a bee</a:t>
            </a:r>
          </a:p>
          <a:p>
            <a:pPr marL="0" indent="0">
              <a:buNone/>
            </a:pPr>
            <a:r>
              <a:rPr lang="en-US" dirty="0"/>
              <a:t>	</a:t>
            </a:r>
            <a:r>
              <a:rPr lang="en-US" dirty="0" smtClean="0"/>
              <a:t>				Muhammad Ali</a:t>
            </a:r>
            <a:endParaRPr lang="en-US" dirty="0"/>
          </a:p>
        </p:txBody>
      </p:sp>
    </p:spTree>
    <p:extLst>
      <p:ext uri="{BB962C8B-B14F-4D97-AF65-F5344CB8AC3E}">
        <p14:creationId xmlns:p14="http://schemas.microsoft.com/office/powerpoint/2010/main" val="9616506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89</TotalTime>
  <Words>353</Words>
  <Application>Microsoft Macintosh PowerPoint</Application>
  <PresentationFormat>On-screen Show (4:3)</PresentationFormat>
  <Paragraphs>51</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NewsPrint</vt:lpstr>
      <vt:lpstr>Semantic and syntactic patterning</vt:lpstr>
      <vt:lpstr>Syntactic patterns</vt:lpstr>
      <vt:lpstr>Syntactic parallelism</vt:lpstr>
      <vt:lpstr>Antithesis</vt:lpstr>
      <vt:lpstr>Listing</vt:lpstr>
      <vt:lpstr>Semantic patterning</vt:lpstr>
      <vt:lpstr>Irony </vt:lpstr>
      <vt:lpstr>Metaphor </vt:lpstr>
      <vt:lpstr>Simile</vt:lpstr>
      <vt:lpstr>Personification</vt:lpstr>
      <vt:lpstr>Puns</vt:lpstr>
    </vt:vector>
  </TitlesOfParts>
  <Company>Williamstown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Semantic patterning</dc:title>
  <dc:creator>09115183 Gonzales</dc:creator>
  <cp:lastModifiedBy>09115183 Gonzales</cp:lastModifiedBy>
  <cp:revision>9</cp:revision>
  <dcterms:created xsi:type="dcterms:W3CDTF">2013-02-18T18:27:45Z</dcterms:created>
  <dcterms:modified xsi:type="dcterms:W3CDTF">2013-02-25T18:53:53Z</dcterms:modified>
</cp:coreProperties>
</file>