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AC2D2-E451-F54D-B671-9661931FA755}" type="datetimeFigureOut">
              <a:rPr lang="en-US" smtClean="0"/>
              <a:t>4/9/13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96C5F-1051-8342-9EA1-186296506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7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which</a:t>
            </a:r>
            <a:r>
              <a:rPr lang="en-US" baseline="0" dirty="0" smtClean="0"/>
              <a:t> is communicated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96C5F-1051-8342-9EA1-1862965061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05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of many models-one</a:t>
            </a:r>
            <a:r>
              <a:rPr lang="en-US" baseline="0" dirty="0" smtClean="0"/>
              <a:t> of the first and has endured the ages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96C5F-1051-8342-9EA1-1862965061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71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96C5F-1051-8342-9EA1-1862965061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16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baseline="0" dirty="0" smtClean="0"/>
              <a:t>Dandy-man who affects an exaggerated fastidiousness in dress, speech and deportment;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96C5F-1051-8342-9EA1-1862965061B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11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4/9/13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4/9/13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4/9/13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Semantics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study of meaning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350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verbs that share this semantic property:</a:t>
            </a:r>
          </a:p>
          <a:p>
            <a:pPr marL="457200" indent="-457200">
              <a:buAutoNum type="alphaLcParenR"/>
            </a:pPr>
            <a:r>
              <a:rPr lang="en-US" dirty="0"/>
              <a:t>m</a:t>
            </a:r>
            <a:r>
              <a:rPr lang="en-US" dirty="0" smtClean="0"/>
              <a:t>otion</a:t>
            </a:r>
          </a:p>
          <a:p>
            <a:pPr marL="457200" indent="-457200">
              <a:buAutoNum type="alphaLcParenR"/>
            </a:pPr>
            <a:r>
              <a:rPr lang="en-US" dirty="0"/>
              <a:t>c</a:t>
            </a:r>
            <a:r>
              <a:rPr lang="en-US" dirty="0" smtClean="0"/>
              <a:t>ontact</a:t>
            </a:r>
          </a:p>
          <a:p>
            <a:pPr marL="457200" indent="-457200">
              <a:buAutoNum type="alphaLcParenR"/>
            </a:pPr>
            <a:r>
              <a:rPr lang="en-US" dirty="0"/>
              <a:t>c</a:t>
            </a:r>
            <a:r>
              <a:rPr lang="en-US" dirty="0" smtClean="0"/>
              <a:t>reation</a:t>
            </a:r>
          </a:p>
          <a:p>
            <a:pPr marL="457200" indent="-457200">
              <a:buAutoNum type="alphaLcParenR"/>
            </a:pPr>
            <a:r>
              <a:rPr lang="en-US" dirty="0" smtClean="0"/>
              <a:t>sense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24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Connotations</a:t>
            </a:r>
          </a:p>
          <a:p>
            <a:pPr marL="0" indent="0">
              <a:buNone/>
            </a:pPr>
            <a:r>
              <a:rPr lang="en-US" dirty="0" smtClean="0"/>
              <a:t>The following eight words refer to smelling: </a:t>
            </a:r>
            <a:r>
              <a:rPr lang="en-US" i="1" dirty="0" smtClean="0"/>
              <a:t>smell, </a:t>
            </a:r>
            <a:r>
              <a:rPr lang="en-US" i="1" dirty="0" err="1" smtClean="0"/>
              <a:t>odour</a:t>
            </a:r>
            <a:r>
              <a:rPr lang="en-US" i="1" dirty="0" smtClean="0"/>
              <a:t>, fragrance, stink, aroma, stench, scent, perfume</a:t>
            </a:r>
            <a:r>
              <a:rPr lang="en-US" dirty="0" smtClean="0"/>
              <a:t>. Rank them, from most unpleasant to pleasant.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Using a good dictionary, find the earliest recorded date for each of the words. What general correlation do you notice between the length of time a word has been used to refer to smelling and its tendency to deterioration? Why do you think these words deteriorate in this way?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463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Trace the history of two of the following words. How would you define them according to morphemes-how would you classify them now?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List of words: hussy, werewolf, lord, gossip, cobweb, daisy, lukewarm, umbrella, wiseacre, news, quince, digest, prepare, pregnant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624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define meaning?</a:t>
            </a:r>
          </a:p>
          <a:p>
            <a:r>
              <a:rPr lang="en-US" dirty="0" smtClean="0"/>
              <a:t>What is it?</a:t>
            </a:r>
          </a:p>
          <a:p>
            <a:r>
              <a:rPr lang="en-US" dirty="0" smtClean="0"/>
              <a:t>How do we study it?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57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435852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Models of Communication</a:t>
            </a:r>
            <a:endParaRPr lang="en-US" dirty="0"/>
          </a:p>
        </p:txBody>
      </p:sp>
      <p:pic>
        <p:nvPicPr>
          <p:cNvPr id="5" name="Content Placeholder 4" descr="shannon_comm_channel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67" b="9067"/>
          <a:stretch>
            <a:fillRect/>
          </a:stretch>
        </p:blipFill>
        <p:spPr>
          <a:xfrm>
            <a:off x="762000" y="1440290"/>
            <a:ext cx="7543800" cy="3886200"/>
          </a:xfrm>
        </p:spPr>
      </p:pic>
      <p:sp>
        <p:nvSpPr>
          <p:cNvPr id="6" name="TextBox 5"/>
          <p:cNvSpPr txBox="1"/>
          <p:nvPr/>
        </p:nvSpPr>
        <p:spPr>
          <a:xfrm>
            <a:off x="917858" y="980837"/>
            <a:ext cx="7387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Shannon-Weaver’s Model of Communication (1949)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61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Ferdinand de Saussure’s sign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sign 0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366" y="2127126"/>
            <a:ext cx="4368202" cy="2620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860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Semiotic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Ogden and Richard’s ‘Semantic/Semiotic triangle’</a:t>
            </a:r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r>
              <a:rPr lang="en-US" sz="1800" dirty="0" smtClean="0"/>
              <a:t>MENTAL CONCEPT</a:t>
            </a:r>
          </a:p>
          <a:p>
            <a:pPr marL="0" indent="0" algn="ctr">
              <a:buNone/>
            </a:pPr>
            <a:r>
              <a:rPr lang="en-US" sz="1800" dirty="0" smtClean="0"/>
              <a:t>EG </a:t>
            </a:r>
            <a:r>
              <a:rPr lang="en-US" sz="1800" i="1" dirty="0" smtClean="0"/>
              <a:t>tree</a:t>
            </a:r>
          </a:p>
          <a:p>
            <a:pPr marL="0" indent="0" algn="ctr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          WORD EG </a:t>
            </a:r>
            <a:r>
              <a:rPr lang="en-US" sz="1800" i="1" dirty="0" err="1" smtClean="0"/>
              <a:t>arbre</a:t>
            </a:r>
            <a:r>
              <a:rPr lang="en-US" sz="1800" i="1" dirty="0" smtClean="0"/>
              <a:t> </a:t>
            </a:r>
            <a:r>
              <a:rPr lang="en-US" sz="1800" dirty="0" smtClean="0"/>
              <a:t>				ACTUAL TREE</a:t>
            </a:r>
          </a:p>
          <a:p>
            <a:pPr marL="0" indent="0">
              <a:buNone/>
            </a:pPr>
            <a:r>
              <a:rPr lang="en-US" sz="1800" dirty="0" smtClean="0"/>
              <a:t>						IN THE WORLD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‘A sign is something which stands to somebody for something in some respect or capacity’	(Charles Sanders Pierce)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695746" y="2049697"/>
            <a:ext cx="1458514" cy="5784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337890" y="2049697"/>
            <a:ext cx="1460034" cy="5784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118201" y="2892213"/>
            <a:ext cx="30804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368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Semiotics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of sign and sign systems</a:t>
            </a:r>
          </a:p>
          <a:p>
            <a:r>
              <a:rPr lang="en-US" dirty="0" smtClean="0"/>
              <a:t>What does this have to do with language?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413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4633355"/>
          </a:xfrm>
        </p:spPr>
        <p:txBody>
          <a:bodyPr/>
          <a:lstStyle/>
          <a:p>
            <a:r>
              <a:rPr lang="en-US" dirty="0" smtClean="0"/>
              <a:t>Content words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/>
              <a:t>F</a:t>
            </a:r>
            <a:r>
              <a:rPr lang="en-US" dirty="0" smtClean="0"/>
              <a:t>unction words</a:t>
            </a:r>
          </a:p>
          <a:p>
            <a:r>
              <a:rPr lang="en-US" dirty="0" smtClean="0"/>
              <a:t>Semantic properties-information which the speakers of a language associate with a word</a:t>
            </a:r>
          </a:p>
          <a:p>
            <a:r>
              <a:rPr lang="en-US" dirty="0" smtClean="0"/>
              <a:t>Denotation-meaning constantly associated with a word i.e. dictionary definition</a:t>
            </a:r>
          </a:p>
          <a:p>
            <a:r>
              <a:rPr lang="en-US" dirty="0" smtClean="0"/>
              <a:t>Connotation-associated meaning i.e. subjective in nature</a:t>
            </a:r>
          </a:p>
          <a:p>
            <a:r>
              <a:rPr lang="en-US" dirty="0" smtClean="0"/>
              <a:t>Semantic field-set of words related in meaning</a:t>
            </a:r>
          </a:p>
          <a:p>
            <a:r>
              <a:rPr lang="en-US" dirty="0" smtClean="0"/>
              <a:t>Etymology-study of word history and origins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705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Changes in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147707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735727"/>
              </p:ext>
            </p:extLst>
          </p:nvPr>
        </p:nvGraphicFramePr>
        <p:xfrm>
          <a:off x="761998" y="612058"/>
          <a:ext cx="8077096" cy="4552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548"/>
                <a:gridCol w="4038548"/>
              </a:tblGrid>
              <a:tr h="3529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CONNOTATION</a:t>
                      </a:r>
                      <a:endParaRPr lang="en-US" dirty="0"/>
                    </a:p>
                  </a:txBody>
                  <a:tcPr/>
                </a:tc>
              </a:tr>
              <a:tr h="1556553">
                <a:tc>
                  <a:txBody>
                    <a:bodyPr/>
                    <a:lstStyle/>
                    <a:p>
                      <a:r>
                        <a:rPr lang="en-US" i="1" dirty="0" smtClean="0"/>
                        <a:t>Broadening</a:t>
                      </a:r>
                    </a:p>
                    <a:p>
                      <a:r>
                        <a:rPr lang="en-US" dirty="0" smtClean="0"/>
                        <a:t>*acquires additional</a:t>
                      </a:r>
                      <a:r>
                        <a:rPr lang="en-US" baseline="0" dirty="0" smtClean="0"/>
                        <a:t> meaning to those it already had</a:t>
                      </a:r>
                    </a:p>
                    <a:p>
                      <a:r>
                        <a:rPr lang="en-US" b="1" baseline="0" dirty="0" smtClean="0"/>
                        <a:t>EG     </a:t>
                      </a:r>
                      <a:r>
                        <a:rPr lang="en-US" baseline="0" dirty="0" smtClean="0"/>
                        <a:t> bird-from </a:t>
                      </a:r>
                      <a:r>
                        <a:rPr lang="en-US" i="1" baseline="0" dirty="0" err="1" smtClean="0"/>
                        <a:t>briddle</a:t>
                      </a:r>
                      <a:r>
                        <a:rPr lang="en-US" i="0" baseline="0" dirty="0" smtClean="0"/>
                        <a:t> meaning       </a:t>
                      </a:r>
                    </a:p>
                    <a:p>
                      <a:r>
                        <a:rPr lang="en-US" i="0" baseline="0" dirty="0" smtClean="0"/>
                        <a:t>            young birds only in the nest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Deterioration</a:t>
                      </a:r>
                    </a:p>
                    <a:p>
                      <a:r>
                        <a:rPr lang="en-US" i="1" dirty="0" smtClean="0"/>
                        <a:t>*</a:t>
                      </a:r>
                      <a:r>
                        <a:rPr lang="en-US" i="0" dirty="0" smtClean="0"/>
                        <a:t>takes a less positive meaning</a:t>
                      </a:r>
                    </a:p>
                    <a:p>
                      <a:r>
                        <a:rPr lang="en-US" b="1" i="0" dirty="0" smtClean="0"/>
                        <a:t>EG      </a:t>
                      </a:r>
                      <a:r>
                        <a:rPr lang="en-US" b="0" i="0" dirty="0" smtClean="0"/>
                        <a:t>spinster-from</a:t>
                      </a:r>
                      <a:r>
                        <a:rPr lang="en-US" b="0" i="0" baseline="0" dirty="0" smtClean="0"/>
                        <a:t> ‘</a:t>
                      </a:r>
                      <a:r>
                        <a:rPr lang="en-US" b="0" i="0" dirty="0" smtClean="0"/>
                        <a:t>one who spins’ to       </a:t>
                      </a:r>
                    </a:p>
                    <a:p>
                      <a:r>
                        <a:rPr lang="en-US" b="0" i="0" baseline="0" dirty="0" smtClean="0"/>
                        <a:t>            </a:t>
                      </a:r>
                      <a:r>
                        <a:rPr lang="en-US" b="0" i="0" dirty="0" smtClean="0"/>
                        <a:t>‘unmarried woman’    </a:t>
                      </a:r>
                    </a:p>
                    <a:p>
                      <a:r>
                        <a:rPr lang="en-US" b="0" i="0" dirty="0" smtClean="0"/>
                        <a:t>            disease</a:t>
                      </a:r>
                      <a:r>
                        <a:rPr lang="en-US" b="0" i="0" baseline="0" dirty="0" smtClean="0"/>
                        <a:t>- ‘discomfort’ to ‘illness’</a:t>
                      </a:r>
                    </a:p>
                    <a:p>
                      <a:r>
                        <a:rPr lang="en-US" b="0" i="0" baseline="0" dirty="0" smtClean="0"/>
                        <a:t>            </a:t>
                      </a:r>
                      <a:endParaRPr lang="en-US" b="0" i="0" dirty="0"/>
                    </a:p>
                  </a:txBody>
                  <a:tcPr/>
                </a:tc>
              </a:tr>
              <a:tr h="1535116">
                <a:tc>
                  <a:txBody>
                    <a:bodyPr/>
                    <a:lstStyle/>
                    <a:p>
                      <a:r>
                        <a:rPr lang="en-US" i="1" dirty="0" smtClean="0"/>
                        <a:t>Narrowing</a:t>
                      </a:r>
                    </a:p>
                    <a:p>
                      <a:r>
                        <a:rPr lang="en-US" dirty="0" smtClean="0"/>
                        <a:t>*refers to only part of its original</a:t>
                      </a:r>
                      <a:r>
                        <a:rPr lang="en-US" baseline="0" dirty="0" smtClean="0"/>
                        <a:t> meaning</a:t>
                      </a:r>
                    </a:p>
                    <a:p>
                      <a:r>
                        <a:rPr lang="en-US" b="1" baseline="0" dirty="0" smtClean="0"/>
                        <a:t>EG       </a:t>
                      </a:r>
                      <a:r>
                        <a:rPr lang="en-US" b="0" baseline="0" dirty="0" smtClean="0"/>
                        <a:t>meats-any kind of food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Elevation</a:t>
                      </a:r>
                    </a:p>
                    <a:p>
                      <a:r>
                        <a:rPr lang="en-US" i="1" dirty="0" smtClean="0"/>
                        <a:t>*</a:t>
                      </a:r>
                      <a:r>
                        <a:rPr lang="en-US" i="0" dirty="0" smtClean="0"/>
                        <a:t>adopts a</a:t>
                      </a:r>
                      <a:r>
                        <a:rPr lang="en-US" i="0" baseline="0" dirty="0" smtClean="0"/>
                        <a:t> more positive value</a:t>
                      </a:r>
                    </a:p>
                    <a:p>
                      <a:r>
                        <a:rPr lang="en-US" b="1" i="0" baseline="0" dirty="0" smtClean="0"/>
                        <a:t>EG     </a:t>
                      </a:r>
                      <a:r>
                        <a:rPr lang="en-US" b="0" i="0" baseline="0" dirty="0" smtClean="0"/>
                        <a:t>pretty-OE </a:t>
                      </a:r>
                      <a:r>
                        <a:rPr lang="en-US" b="0" i="0" baseline="0" dirty="0" err="1" smtClean="0"/>
                        <a:t>praettig</a:t>
                      </a:r>
                      <a:r>
                        <a:rPr lang="en-US" b="0" i="0" baseline="0" dirty="0" smtClean="0"/>
                        <a:t> ‘crafty/sly’</a:t>
                      </a:r>
                    </a:p>
                    <a:p>
                      <a:r>
                        <a:rPr lang="en-US" b="0" i="0" baseline="0" dirty="0" smtClean="0"/>
                        <a:t>          dude-1883 referring to ‘a dandy’</a:t>
                      </a:r>
                      <a:endParaRPr lang="en-US" b="1" i="1" dirty="0"/>
                    </a:p>
                  </a:txBody>
                  <a:tcPr/>
                </a:tc>
              </a:tr>
              <a:tr h="819239">
                <a:tc>
                  <a:txBody>
                    <a:bodyPr/>
                    <a:lstStyle/>
                    <a:p>
                      <a:r>
                        <a:rPr lang="en-US" i="1" dirty="0" smtClean="0"/>
                        <a:t>Shift</a:t>
                      </a:r>
                      <a:endParaRPr lang="en-US" i="0" dirty="0" smtClean="0"/>
                    </a:p>
                    <a:p>
                      <a:r>
                        <a:rPr lang="en-US" i="0" dirty="0" smtClean="0"/>
                        <a:t>*change</a:t>
                      </a:r>
                      <a:r>
                        <a:rPr lang="en-US" i="0" baseline="0" dirty="0" smtClean="0"/>
                        <a:t> in word usage</a:t>
                      </a:r>
                    </a:p>
                    <a:p>
                      <a:r>
                        <a:rPr lang="en-US" b="1" i="0" baseline="0" dirty="0" smtClean="0"/>
                        <a:t>EG        </a:t>
                      </a:r>
                      <a:r>
                        <a:rPr lang="en-US" b="0" i="0" baseline="0" dirty="0" smtClean="0"/>
                        <a:t>gay or guy</a:t>
                      </a:r>
                      <a:endParaRPr lang="en-US" b="1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17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various meanings for the following sentences:</a:t>
            </a:r>
          </a:p>
          <a:p>
            <a:pPr marL="457200" indent="-457200">
              <a:buAutoNum type="alphaLcParenR"/>
            </a:pPr>
            <a:r>
              <a:rPr lang="en-US" dirty="0" smtClean="0"/>
              <a:t>The school teacher beat the boy with the wooden leg.</a:t>
            </a:r>
          </a:p>
          <a:p>
            <a:pPr marL="457200" indent="-457200">
              <a:buAutoNum type="alphaLcParenR"/>
            </a:pPr>
            <a:r>
              <a:rPr lang="en-US" dirty="0" smtClean="0"/>
              <a:t>Jack shot the bear in his pajamas.</a:t>
            </a:r>
          </a:p>
          <a:p>
            <a:pPr marL="457200" indent="-457200">
              <a:buAutoNum type="alphaLcParenR"/>
            </a:pPr>
            <a:r>
              <a:rPr lang="en-US" dirty="0" smtClean="0"/>
              <a:t>The lamb is ready to eat.</a:t>
            </a:r>
          </a:p>
          <a:p>
            <a:pPr marL="457200" indent="-457200">
              <a:buAutoNum type="alphaLcParenR"/>
            </a:pPr>
            <a:r>
              <a:rPr lang="en-US" dirty="0" smtClean="0"/>
              <a:t>Flying plans can be dangerous.</a:t>
            </a:r>
          </a:p>
          <a:p>
            <a:pPr marL="457200" indent="-457200">
              <a:buAutoNum type="alphaLcParenR"/>
            </a:pPr>
            <a:r>
              <a:rPr lang="en-US" dirty="0" smtClean="0"/>
              <a:t>She only asked Williams for two extensions.</a:t>
            </a:r>
          </a:p>
          <a:p>
            <a:pPr marL="457200" indent="-457200">
              <a:buAutoNum type="alphaLcParenR"/>
            </a:pPr>
            <a:r>
              <a:rPr lang="en-US" dirty="0" smtClean="0"/>
              <a:t>She didn’t reject him because he was depressed.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118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235</TotalTime>
  <Words>508</Words>
  <Application>Microsoft Macintosh PowerPoint</Application>
  <PresentationFormat>On-screen Show (4:3)</PresentationFormat>
  <Paragraphs>86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Newsprint</vt:lpstr>
      <vt:lpstr>Semantics </vt:lpstr>
      <vt:lpstr>Meaning</vt:lpstr>
      <vt:lpstr>Models of Communication</vt:lpstr>
      <vt:lpstr>The Sign</vt:lpstr>
      <vt:lpstr>Semiotic triangle</vt:lpstr>
      <vt:lpstr>Semiotics</vt:lpstr>
      <vt:lpstr>Key terms</vt:lpstr>
      <vt:lpstr>Changes in meaning</vt:lpstr>
      <vt:lpstr>Activity 1 </vt:lpstr>
      <vt:lpstr>Activity 2</vt:lpstr>
      <vt:lpstr>Activity 3</vt:lpstr>
      <vt:lpstr>Activity 4</vt:lpstr>
    </vt:vector>
  </TitlesOfParts>
  <Company>Williamstown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Semantics </dc:title>
  <dc:creator>09115183 Gonzales</dc:creator>
  <cp:lastModifiedBy>09115183 Gonzales</cp:lastModifiedBy>
  <cp:revision>13</cp:revision>
  <dcterms:created xsi:type="dcterms:W3CDTF">2013-03-25T00:44:22Z</dcterms:created>
  <dcterms:modified xsi:type="dcterms:W3CDTF">2013-04-09T02:27:17Z</dcterms:modified>
</cp:coreProperties>
</file>