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0" r:id="rId6"/>
  </p:sldMasterIdLst>
  <p:notesMasterIdLst>
    <p:notesMasterId r:id="rId17"/>
  </p:notesMasterIdLst>
  <p:sldIdLst>
    <p:sldId id="256" r:id="rId7"/>
    <p:sldId id="275" r:id="rId8"/>
    <p:sldId id="277" r:id="rId9"/>
    <p:sldId id="278" r:id="rId10"/>
    <p:sldId id="276" r:id="rId11"/>
    <p:sldId id="279" r:id="rId12"/>
    <p:sldId id="280" r:id="rId13"/>
    <p:sldId id="281" r:id="rId14"/>
    <p:sldId id="282" r:id="rId15"/>
    <p:sldId id="28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A9CCD4E-7370-489E-AE17-859D5F45A94E}">
          <p14:sldIdLst/>
        </p14:section>
        <p14:section name="Parts of Speech Presentation" id="{80EA946D-046C-412D-9D15-5B0E98D68636}">
          <p14:sldIdLst>
            <p14:sldId id="256"/>
            <p14:sldId id="275"/>
            <p14:sldId id="277"/>
            <p14:sldId id="278"/>
            <p14:sldId id="276"/>
            <p14:sldId id="279"/>
            <p14:sldId id="280"/>
            <p14:sldId id="281"/>
            <p14:sldId id="282"/>
            <p14:sldId id="285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128" autoAdjust="0"/>
  </p:normalViewPr>
  <p:slideViewPr>
    <p:cSldViewPr>
      <p:cViewPr varScale="1">
        <p:scale>
          <a:sx n="60" d="100"/>
          <a:sy n="60" d="100"/>
        </p:scale>
        <p:origin x="-212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customXml" Target="../customXml/item5.xml"/><Relationship Id="rId6" Type="http://schemas.openxmlformats.org/officeDocument/2006/relationships/slideMaster" Target="slideMasters/slide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94B97-B289-416A-8DE8-37F0ED84177B}" type="datetimeFigureOut">
              <a:rPr lang="en-US" smtClean="0"/>
              <a:pPr/>
              <a:t>2/20/13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3D35A-B640-431B-8600-28CB46CE05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53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r>
              <a:rPr lang="en-US" baseline="0" dirty="0" smtClean="0"/>
              <a:t> refers to sense of </a:t>
            </a:r>
            <a:r>
              <a:rPr lang="en-US" dirty="0" smtClean="0"/>
              <a:t>possession (plain form or genitive/possessive)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3D35A-B640-431B-8600-28CB46CE05D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43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.png"/><Relationship Id="rId12" Type="http://schemas.openxmlformats.org/officeDocument/2006/relationships/image" Target="../media/image3.png"/><Relationship Id="rId13" Type="http://schemas.openxmlformats.org/officeDocument/2006/relationships/image" Target="../media/image4.png"/><Relationship Id="rId14" Type="http://schemas.openxmlformats.org/officeDocument/2006/relationships/image" Target="../media/image5.png"/><Relationship Id="rId1" Type="http://schemas.openxmlformats.org/officeDocument/2006/relationships/customXml" Target="../../customXml/item4.xml"/><Relationship Id="rId2" Type="http://schemas.openxmlformats.org/officeDocument/2006/relationships/tags" Target="../tags/tag1.xml"/><Relationship Id="rId3" Type="http://schemas.openxmlformats.org/officeDocument/2006/relationships/tags" Target="../tags/tag2.xml"/><Relationship Id="rId4" Type="http://schemas.openxmlformats.org/officeDocument/2006/relationships/tags" Target="../tags/tag3.xml"/><Relationship Id="rId5" Type="http://schemas.openxmlformats.org/officeDocument/2006/relationships/tags" Target="../tags/tag4.xml"/><Relationship Id="rId6" Type="http://schemas.openxmlformats.org/officeDocument/2006/relationships/tags" Target="../tags/tag5.xml"/><Relationship Id="rId7" Type="http://schemas.openxmlformats.org/officeDocument/2006/relationships/tags" Target="../tags/tag6.xml"/><Relationship Id="rId8" Type="http://schemas.openxmlformats.org/officeDocument/2006/relationships/tags" Target="../tags/tag7.xml"/><Relationship Id="rId9" Type="http://schemas.openxmlformats.org/officeDocument/2006/relationships/tags" Target="../tags/tag8.xml"/><Relationship Id="rId10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4246-469D-48DE-B3A6-CD276C5DEEE3}" type="datetimeFigureOut">
              <a:rPr lang="en-US" smtClean="0"/>
              <a:pPr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98A48-A0AE-49C3-9D5D-303AF15B24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4246-469D-48DE-B3A6-CD276C5DEEE3}" type="datetimeFigureOut">
              <a:rPr lang="en-US" smtClean="0"/>
              <a:pPr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98A48-A0AE-49C3-9D5D-303AF15B2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4246-469D-48DE-B3A6-CD276C5DEEE3}" type="datetimeFigureOut">
              <a:rPr lang="en-US" smtClean="0"/>
              <a:pPr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98A48-A0AE-49C3-9D5D-303AF15B2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 -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4246-469D-48DE-B3A6-CD276C5DEEE3}" type="datetimeFigureOut">
              <a:rPr lang="en-US" smtClean="0"/>
              <a:pPr/>
              <a:t>2/20/13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98A48-A0AE-49C3-9D5D-303AF15B24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13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4 Choic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 idx="10"/>
          </p:nvPr>
        </p:nvSpPr>
        <p:spPr>
          <a:xfrm>
            <a:off x="155448" y="116586"/>
            <a:ext cx="8458200" cy="759181"/>
          </a:xfrm>
        </p:spPr>
        <p:txBody>
          <a:bodyPr vert="horz" anchor="t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1"/>
            <p:custDataLst>
              <p:tags r:id="rId2"/>
            </p:custDataLst>
          </p:nvPr>
        </p:nvSpPr>
        <p:spPr>
          <a:xfrm>
            <a:off x="1371599" y="1069849"/>
            <a:ext cx="7388352" cy="1215923"/>
          </a:xfrm>
        </p:spPr>
        <p:txBody>
          <a:bodyPr vert="horz" lIns="90877" tIns="34654" rIns="90877" bIns="34654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3200"/>
            </a:lvl1pPr>
            <a:lvl2pPr marL="36576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3200"/>
            </a:lvl2pPr>
            <a:lvl3pPr marL="685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3200"/>
            </a:lvl3pPr>
            <a:lvl4pPr marL="105156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3200"/>
            </a:lvl4pPr>
            <a:lvl5pPr marL="141732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lIns="90877" tIns="34654" rIns="90877" bIns="34654" anchor="ctr"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3200"/>
            </a:lvl1pPr>
            <a:lvl2pPr marL="36576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3200"/>
            </a:lvl2pPr>
            <a:lvl3pPr marL="685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3200"/>
            </a:lvl3pPr>
            <a:lvl4pPr marL="105156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3200"/>
            </a:lvl4pPr>
            <a:lvl5pPr marL="141732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7"/>
            <a:ext cx="7388352" cy="1215923"/>
          </a:xfrm>
          <a:prstGeom prst="rect">
            <a:avLst/>
          </a:prstGeom>
        </p:spPr>
        <p:txBody>
          <a:bodyPr vert="horz" lIns="90877" tIns="34654" rIns="90877" bIns="34654" anchor="ctr"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3200"/>
            </a:lvl1pPr>
            <a:lvl2pPr marL="36576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3200"/>
            </a:lvl2pPr>
            <a:lvl3pPr marL="685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3200"/>
            </a:lvl3pPr>
            <a:lvl4pPr marL="105156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3200"/>
            </a:lvl4pPr>
            <a:lvl5pPr marL="141732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6"/>
            <a:ext cx="7388352" cy="1215923"/>
          </a:xfrm>
          <a:prstGeom prst="rect">
            <a:avLst/>
          </a:prstGeom>
        </p:spPr>
        <p:txBody>
          <a:bodyPr vert="horz" lIns="90877" tIns="34654" rIns="90877" bIns="34654" anchor="ctr"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3200"/>
            </a:lvl1pPr>
            <a:lvl2pPr marL="36576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3200"/>
            </a:lvl2pPr>
            <a:lvl3pPr marL="685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3200"/>
            </a:lvl3pPr>
            <a:lvl4pPr marL="105156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3200"/>
            </a:lvl4pPr>
            <a:lvl5pPr marL="141732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endParaRPr lang="en-US"/>
          </a:p>
        </p:txBody>
      </p:sp>
      <p:pic>
        <p:nvPicPr>
          <p:cNvPr id="11" name="Picture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249185"/>
            <a:ext cx="857250" cy="857250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581694"/>
            <a:ext cx="857250" cy="857250"/>
          </a:xfrm>
          <a:prstGeom prst="rect">
            <a:avLst/>
          </a:prstGeom>
        </p:spPr>
      </p:pic>
      <p:pic>
        <p:nvPicPr>
          <p:cNvPr id="13" name="Picture 12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5246713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253048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ouse Mischief  -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4246-469D-48DE-B3A6-CD276C5DEEE3}" type="datetimeFigureOut">
              <a:rPr lang="en-US" smtClean="0"/>
              <a:pPr/>
              <a:t>2/20/13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98A48-A0AE-49C3-9D5D-303AF15B24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29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4246-469D-48DE-B3A6-CD276C5DEEE3}" type="datetimeFigureOut">
              <a:rPr lang="en-US" smtClean="0"/>
              <a:pPr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98A48-A0AE-49C3-9D5D-303AF15B2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4246-469D-48DE-B3A6-CD276C5DEEE3}" type="datetimeFigureOut">
              <a:rPr lang="en-US" smtClean="0"/>
              <a:pPr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98A48-A0AE-49C3-9D5D-303AF15B24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4246-469D-48DE-B3A6-CD276C5DEEE3}" type="datetimeFigureOut">
              <a:rPr lang="en-US" smtClean="0"/>
              <a:pPr/>
              <a:t>2/20/13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98A48-A0AE-49C3-9D5D-303AF15B2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4246-469D-48DE-B3A6-CD276C5DEEE3}" type="datetimeFigureOut">
              <a:rPr lang="en-US" smtClean="0"/>
              <a:pPr/>
              <a:t>2/20/13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98A48-A0AE-49C3-9D5D-303AF15B243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4246-469D-48DE-B3A6-CD276C5DEEE3}" type="datetimeFigureOut">
              <a:rPr lang="en-US" smtClean="0"/>
              <a:pPr/>
              <a:t>2/20/13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98A48-A0AE-49C3-9D5D-303AF15B2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4246-469D-48DE-B3A6-CD276C5DEEE3}" type="datetimeFigureOut">
              <a:rPr lang="en-US" smtClean="0"/>
              <a:pPr/>
              <a:t>2/20/13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98A48-A0AE-49C3-9D5D-303AF15B2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4246-469D-48DE-B3A6-CD276C5DEEE3}" type="datetimeFigureOut">
              <a:rPr lang="en-US" smtClean="0"/>
              <a:pPr/>
              <a:t>2/20/13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98A48-A0AE-49C3-9D5D-303AF15B243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4246-469D-48DE-B3A6-CD276C5DEEE3}" type="datetimeFigureOut">
              <a:rPr lang="en-US" smtClean="0"/>
              <a:pPr/>
              <a:t>2/20/13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98A48-A0AE-49C3-9D5D-303AF15B2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768" r:id="rId12"/>
    <p:sldLayoutId id="2147483769" r:id="rId13"/>
    <p:sldLayoutId id="2147483772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Parts of Speech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Words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331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98432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Explanation of the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Verb</a:t>
            </a:r>
            <a:endParaRPr lang="en-US" dirty="0" smtClean="0"/>
          </a:p>
          <a:p>
            <a:r>
              <a:rPr lang="en-US" i="1" dirty="0" smtClean="0"/>
              <a:t>are</a:t>
            </a:r>
            <a:r>
              <a:rPr lang="en-US" dirty="0" smtClean="0"/>
              <a:t> is marked for tense i.e. </a:t>
            </a:r>
            <a:r>
              <a:rPr lang="en-US" i="1" dirty="0" smtClean="0"/>
              <a:t>to be</a:t>
            </a:r>
            <a:r>
              <a:rPr lang="en-US" dirty="0" smtClean="0"/>
              <a:t> + past tense (plural) = </a:t>
            </a:r>
            <a:r>
              <a:rPr lang="en-US" i="1" dirty="0" smtClean="0"/>
              <a:t>are</a:t>
            </a:r>
            <a:endParaRPr lang="en-US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b="1" dirty="0" smtClean="0"/>
              <a:t>Adverbs</a:t>
            </a:r>
          </a:p>
          <a:p>
            <a:r>
              <a:rPr lang="en-US" i="1" dirty="0" smtClean="0"/>
              <a:t>always</a:t>
            </a:r>
            <a:r>
              <a:rPr lang="en-US" dirty="0" smtClean="0"/>
              <a:t> works to indicate </a:t>
            </a:r>
            <a:r>
              <a:rPr lang="en-US" dirty="0" smtClean="0"/>
              <a:t>frequency, </a:t>
            </a:r>
            <a:r>
              <a:rPr lang="en-US" i="1" dirty="0" smtClean="0"/>
              <a:t>less</a:t>
            </a:r>
            <a:r>
              <a:rPr lang="en-US" dirty="0" smtClean="0"/>
              <a:t> </a:t>
            </a:r>
            <a:r>
              <a:rPr lang="en-US" dirty="0" smtClean="0"/>
              <a:t>to indicate the comparative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Adjective</a:t>
            </a:r>
            <a:endParaRPr lang="en-US" i="1" dirty="0" smtClean="0"/>
          </a:p>
          <a:p>
            <a:r>
              <a:rPr lang="en-US" i="1" dirty="0" smtClean="0"/>
              <a:t>Suspicious</a:t>
            </a:r>
            <a:r>
              <a:rPr lang="en-US" dirty="0" smtClean="0"/>
              <a:t> as an adjective because it denotes the properties of </a:t>
            </a:r>
            <a:r>
              <a:rPr lang="en-US" smtClean="0"/>
              <a:t>the subject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03215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200" dirty="0"/>
              <a:t>Parts of Speech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Common Noun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Person, place, or thing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Inflect for case and number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Function as subjects, objects and complements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Proper noun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specific name of a person or place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Determiner/Article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Definite: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the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Indefinite: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a, an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180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200" dirty="0" smtClean="0"/>
              <a:t>Parts </a:t>
            </a:r>
            <a:r>
              <a:rPr lang="en-US" sz="5200" dirty="0"/>
              <a:t>of </a:t>
            </a:r>
            <a:r>
              <a:rPr lang="en-US" sz="5200" dirty="0" smtClean="0"/>
              <a:t>Speech cont.</a:t>
            </a:r>
            <a:endParaRPr lang="en-US" sz="5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685800"/>
            <a:ext cx="7554416" cy="4471392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Verb</a:t>
            </a: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Action or state of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being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Derivation or inflection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Marked for tense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Adjective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Denotes properties/states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Adverb</a:t>
            </a: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Describes an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action, modifies adjective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Prototypically express time, manner and place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Pronoun</a:t>
            </a: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Replaces a noun</a:t>
            </a:r>
          </a:p>
        </p:txBody>
      </p:sp>
    </p:spTree>
    <p:extLst>
      <p:ext uri="{BB962C8B-B14F-4D97-AF65-F5344CB8AC3E}">
        <p14:creationId xmlns:p14="http://schemas.microsoft.com/office/powerpoint/2010/main" val="2115366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200" dirty="0" smtClean="0"/>
              <a:t>Parts of Speech cont.</a:t>
            </a:r>
            <a:endParaRPr lang="en-US" sz="5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Preposition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Expresses spatial relation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Conjunction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Connects phrases and clauses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Subordinators and coordinators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Interjection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Shows emotion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380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200" dirty="0"/>
              <a:t>Example </a:t>
            </a:r>
            <a:r>
              <a:rPr lang="en-US" sz="5200" dirty="0" smtClean="0"/>
              <a:t>Sentence 1</a:t>
            </a:r>
            <a:endParaRPr lang="en-US" sz="5200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762000" y="685800"/>
            <a:ext cx="8202488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It was a Sunday morning at the most beautiful time in spring.</a:t>
            </a:r>
          </a:p>
          <a:p>
            <a:endParaRPr lang="en-US" sz="24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In what word class does each word fit?</a:t>
            </a:r>
          </a:p>
        </p:txBody>
      </p:sp>
    </p:spTree>
    <p:extLst>
      <p:ext uri="{BB962C8B-B14F-4D97-AF65-F5344CB8AC3E}">
        <p14:creationId xmlns:p14="http://schemas.microsoft.com/office/powerpoint/2010/main" val="2108598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26424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Analysis of sample sentence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It was a Sunday morning at the most beautiful time in spring.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Determiners: a, the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/>
              <a:t>Nouns: it, morning, time, spring</a:t>
            </a:r>
          </a:p>
          <a:p>
            <a:pPr marL="0" indent="0">
              <a:buNone/>
            </a:pPr>
            <a:r>
              <a:rPr lang="en-US" dirty="0" smtClean="0"/>
              <a:t>Verbs: was</a:t>
            </a:r>
          </a:p>
          <a:p>
            <a:pPr marL="0" indent="0">
              <a:buNone/>
            </a:pPr>
            <a:r>
              <a:rPr lang="en-US" dirty="0" smtClean="0"/>
              <a:t>Prepositions: at, in</a:t>
            </a:r>
          </a:p>
          <a:p>
            <a:pPr marL="0" indent="0">
              <a:buNone/>
            </a:pPr>
            <a:r>
              <a:rPr lang="en-US" dirty="0" smtClean="0"/>
              <a:t>Adverbs: beautiful</a:t>
            </a:r>
          </a:p>
          <a:p>
            <a:pPr marL="0" indent="0">
              <a:buNone/>
            </a:pPr>
            <a:r>
              <a:rPr lang="en-US" dirty="0" smtClean="0"/>
              <a:t>Adjectives: most, Sunday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649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482408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Explanation of the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626424" cy="46874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Prepositions</a:t>
            </a:r>
          </a:p>
          <a:p>
            <a:r>
              <a:rPr lang="en-US" dirty="0" smtClean="0"/>
              <a:t>As a closed class/function word, they can only be taken from a small set. These are always followed by a noun. This is the key factor in determining whether or not a lexeme is a preposition or an adverb.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Verbs</a:t>
            </a:r>
          </a:p>
          <a:p>
            <a:r>
              <a:rPr lang="en-US" dirty="0" smtClean="0"/>
              <a:t>There is only one lexeme that has been marked for tense i.e. past tense; </a:t>
            </a:r>
            <a:r>
              <a:rPr lang="en-US" i="1" dirty="0"/>
              <a:t>t</a:t>
            </a:r>
            <a:r>
              <a:rPr lang="en-US" i="1" dirty="0" smtClean="0"/>
              <a:t>o be + past tense = was.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b="1" dirty="0" smtClean="0"/>
              <a:t>Adjectives</a:t>
            </a:r>
          </a:p>
          <a:p>
            <a:r>
              <a:rPr lang="en-US" dirty="0" smtClean="0"/>
              <a:t>Whilst </a:t>
            </a:r>
            <a:r>
              <a:rPr lang="en-US" i="1" dirty="0" smtClean="0"/>
              <a:t>beautiful </a:t>
            </a:r>
            <a:r>
              <a:rPr lang="en-US" dirty="0" smtClean="0"/>
              <a:t>is an easily </a:t>
            </a:r>
            <a:r>
              <a:rPr lang="en-US" dirty="0" err="1" smtClean="0"/>
              <a:t>recognised</a:t>
            </a:r>
            <a:r>
              <a:rPr lang="en-US" dirty="0" smtClean="0"/>
              <a:t> adjective, </a:t>
            </a:r>
            <a:r>
              <a:rPr lang="en-US" i="1" dirty="0" smtClean="0"/>
              <a:t>Sunday</a:t>
            </a:r>
            <a:r>
              <a:rPr lang="en-US" dirty="0" smtClean="0"/>
              <a:t>, within the function of this sentence, is providing more detail about the subject of the morning. Thus, it is operating as an adjective.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40068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98432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Explanation of the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Determiners</a:t>
            </a:r>
          </a:p>
          <a:p>
            <a:r>
              <a:rPr lang="en-US" dirty="0" smtClean="0"/>
              <a:t>Closed class/function words; a, the. No new words can be added to these.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Nouns</a:t>
            </a:r>
          </a:p>
          <a:p>
            <a:r>
              <a:rPr lang="en-US" i="1" dirty="0" smtClean="0"/>
              <a:t>It</a:t>
            </a:r>
            <a:r>
              <a:rPr lang="en-US" dirty="0" smtClean="0"/>
              <a:t> is a noun because it is being used in the place of the subject. This is semantically empty though.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Adverbs</a:t>
            </a:r>
          </a:p>
          <a:p>
            <a:r>
              <a:rPr lang="en-US" i="1" dirty="0" smtClean="0"/>
              <a:t>most</a:t>
            </a:r>
            <a:r>
              <a:rPr lang="en-US" dirty="0" smtClean="0"/>
              <a:t> is working to modify beautiful (adj.). It is working to modify the degree to which the morning was ‘beautiful’.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635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sentence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980728"/>
            <a:ext cx="5610200" cy="2599184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They are always less suspicious of Alex.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211148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Layout>
  <Type>MultipleChoice</Type>
  <ChoicesCount>3</ChoicesCount>
  <Orientation>Left</Orientation>
</Layout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force/>
</file>

<file path=customXml/item4.xml><?xml version="1.0" encoding="utf-8"?>
<Layout>
  <Type>MultipleChoice</Type>
  <ChoicesCount>4</ChoicesCount>
</Layout>
</file>

<file path=customXml/item5.xml><?xml version="1.0" encoding="utf-8"?>
<Layout>
  <Type>MultipleChoice</Type>
  <ChoicesCount>3</ChoicesCount>
</Layout>
</file>

<file path=customXml/itemProps1.xml><?xml version="1.0" encoding="utf-8"?>
<ds:datastoreItem xmlns:ds="http://schemas.openxmlformats.org/officeDocument/2006/customXml" ds:itemID="{0D1E6EEF-477D-469C-ABFF-0CEBB8753851}">
  <ds:schemaRefs/>
</ds:datastoreItem>
</file>

<file path=customXml/itemProps2.xml><?xml version="1.0" encoding="utf-8"?>
<ds:datastoreItem xmlns:ds="http://schemas.openxmlformats.org/officeDocument/2006/customXml" ds:itemID="{05675ACD-3A29-41AB-9E83-0C51E47E53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9E5D26-3623-4781-A31E-45C31EC1681A}">
  <ds:schemaRefs/>
</ds:datastoreItem>
</file>

<file path=customXml/itemProps4.xml><?xml version="1.0" encoding="utf-8"?>
<ds:datastoreItem xmlns:ds="http://schemas.openxmlformats.org/officeDocument/2006/customXml" ds:itemID="{F6C315A7-8EC3-4B99-AE8D-14A1F2B2A775}">
  <ds:schemaRefs/>
</ds:datastoreItem>
</file>

<file path=customXml/itemProps5.xml><?xml version="1.0" encoding="utf-8"?>
<ds:datastoreItem xmlns:ds="http://schemas.openxmlformats.org/officeDocument/2006/customXml" ds:itemID="{F85C753D-9990-4846-97A2-6BAE163ACCD1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0</TotalTime>
  <Words>443</Words>
  <Application>Microsoft Macintosh PowerPoint</Application>
  <PresentationFormat>On-screen Show (4:3)</PresentationFormat>
  <Paragraphs>77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NewsPrint</vt:lpstr>
      <vt:lpstr>Parts of Speech</vt:lpstr>
      <vt:lpstr>Parts of Speech</vt:lpstr>
      <vt:lpstr>Parts of Speech cont.</vt:lpstr>
      <vt:lpstr>Parts of Speech cont.</vt:lpstr>
      <vt:lpstr>Example Sentence 1</vt:lpstr>
      <vt:lpstr>Analysis of sample sentence</vt:lpstr>
      <vt:lpstr>Explanation of the analysis</vt:lpstr>
      <vt:lpstr>Explanation of the analysis</vt:lpstr>
      <vt:lpstr>Example sentence 2</vt:lpstr>
      <vt:lpstr>Explanation of the analysis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2011-03-08T07:24:45Z</dcterms:created>
  <dcterms:modified xsi:type="dcterms:W3CDTF">2013-02-19T21:33:24Z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TC103910789990</vt:lpwstr>
  </property>
</Properties>
</file>